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3"/>
  </p:notesMasterIdLst>
  <p:sldIdLst>
    <p:sldId id="256" r:id="rId6"/>
    <p:sldId id="271" r:id="rId7"/>
    <p:sldId id="272" r:id="rId8"/>
    <p:sldId id="634" r:id="rId9"/>
    <p:sldId id="259" r:id="rId10"/>
    <p:sldId id="635" r:id="rId11"/>
    <p:sldId id="636" r:id="rId12"/>
    <p:sldId id="637" r:id="rId13"/>
    <p:sldId id="638" r:id="rId14"/>
    <p:sldId id="639" r:id="rId15"/>
    <p:sldId id="640" r:id="rId16"/>
    <p:sldId id="641" r:id="rId17"/>
    <p:sldId id="281" r:id="rId18"/>
    <p:sldId id="278" r:id="rId19"/>
    <p:sldId id="627" r:id="rId20"/>
    <p:sldId id="625" r:id="rId21"/>
    <p:sldId id="286" r:id="rId22"/>
    <p:sldId id="274" r:id="rId23"/>
    <p:sldId id="268" r:id="rId24"/>
    <p:sldId id="283" r:id="rId25"/>
    <p:sldId id="262" r:id="rId26"/>
    <p:sldId id="263" r:id="rId27"/>
    <p:sldId id="269" r:id="rId28"/>
    <p:sldId id="284" r:id="rId29"/>
    <p:sldId id="264" r:id="rId30"/>
    <p:sldId id="265" r:id="rId31"/>
    <p:sldId id="287"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ET Aurore" initials="GA" lastIdx="2" clrIdx="0">
    <p:extLst>
      <p:ext uri="{19B8F6BF-5375-455C-9EA6-DF929625EA0E}">
        <p15:presenceInfo xmlns:p15="http://schemas.microsoft.com/office/powerpoint/2012/main" userId="S-1-5-21-1519078569-1666603319-231145771-27794" providerId="AD"/>
      </p:ext>
    </p:extLst>
  </p:cmAuthor>
  <p:cmAuthor id="2" name="aurore.gilet@ods.services" initials="a" lastIdx="2" clrIdx="1">
    <p:extLst>
      <p:ext uri="{19B8F6BF-5375-455C-9EA6-DF929625EA0E}">
        <p15:presenceInfo xmlns:p15="http://schemas.microsoft.com/office/powerpoint/2012/main" userId="aurore.gilet@ods.servic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84B"/>
    <a:srgbClr val="E10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81" autoAdjust="0"/>
    <p:restoredTop sz="94660"/>
  </p:normalViewPr>
  <p:slideViewPr>
    <p:cSldViewPr snapToGrid="0">
      <p:cViewPr varScale="1">
        <p:scale>
          <a:sx n="65" d="100"/>
          <a:sy n="65" d="100"/>
        </p:scale>
        <p:origin x="232"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6-17T15:07:14.982" idx="1">
    <p:pos x="10" y="10"/>
    <p:text>à modifier à la fin</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4F9FD-B5E1-3440-A0EF-A05052B373B2}" type="datetimeFigureOut">
              <a:rPr lang="fr-FR" smtClean="0"/>
              <a:t>02/04/2026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0276A-15EF-F946-90FE-77EB76A29C81}" type="slidenum">
              <a:rPr lang="fr-FR" smtClean="0"/>
              <a:t>‹N°›</a:t>
            </a:fld>
            <a:endParaRPr lang="fr-FR"/>
          </a:p>
        </p:txBody>
      </p:sp>
    </p:spTree>
    <p:extLst>
      <p:ext uri="{BB962C8B-B14F-4D97-AF65-F5344CB8AC3E}">
        <p14:creationId xmlns:p14="http://schemas.microsoft.com/office/powerpoint/2010/main" val="24729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82004ba453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82004ba453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205CB16-0267-4F98-9BE8-C880A52F8863}" type="datetimeFigureOut">
              <a:rPr lang="fr-FR" smtClean="0"/>
              <a:t>22/03/2026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423714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05CB16-0267-4F98-9BE8-C880A52F8863}" type="datetimeFigureOut">
              <a:rPr lang="fr-FR" smtClean="0"/>
              <a:t>22/03/2026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211080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05CB16-0267-4F98-9BE8-C880A52F8863}" type="datetimeFigureOut">
              <a:rPr lang="fr-FR" smtClean="0"/>
              <a:t>22/03/2026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97701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205CB16-0267-4F98-9BE8-C880A52F8863}" type="datetimeFigureOut">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618987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05CB16-0267-4F98-9BE8-C880A52F8863}" type="datetimeFigureOut">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95634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205CB16-0267-4F98-9BE8-C880A52F8863}" type="datetimeFigureOut">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2714721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205CB16-0267-4F98-9BE8-C880A52F8863}" type="datetimeFigureOut">
              <a:rPr lang="fr-FR" smtClean="0"/>
              <a:t>02/04/2026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286325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205CB16-0267-4F98-9BE8-C880A52F8863}" type="datetimeFigureOut">
              <a:rPr lang="fr-FR" smtClean="0"/>
              <a:t>02/04/2026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284763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205CB16-0267-4F98-9BE8-C880A52F8863}" type="datetimeFigureOut">
              <a:rPr lang="fr-FR" smtClean="0"/>
              <a:t>02/04/2026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992939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205CB16-0267-4F98-9BE8-C880A52F8863}" type="datetimeFigureOut">
              <a:rPr lang="fr-FR" smtClean="0"/>
              <a:t>02/04/2026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814901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205CB16-0267-4F98-9BE8-C880A52F8863}" type="datetimeFigureOut">
              <a:rPr lang="fr-FR" smtClean="0"/>
              <a:t>02/04/2026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64051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05CB16-0267-4F98-9BE8-C880A52F8863}" type="datetimeFigureOut">
              <a:rPr lang="fr-FR" smtClean="0"/>
              <a:t>22/03/2026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423198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205CB16-0267-4F98-9BE8-C880A52F8863}" type="datetimeFigureOut">
              <a:rPr lang="fr-FR" smtClean="0"/>
              <a:t>02/04/2026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296046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05CB16-0267-4F98-9BE8-C880A52F8863}" type="datetimeFigureOut">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1884616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205CB16-0267-4F98-9BE8-C880A52F8863}" type="datetimeFigureOut">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437407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93533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tandard">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2"/>
            <a:ext cx="10971684" cy="1144631"/>
          </a:xfrm>
          <a:prstGeom prst="rect">
            <a:avLst/>
          </a:prstGeom>
          <a:noFill/>
          <a:ln w="0">
            <a:noFill/>
          </a:ln>
        </p:spPr>
        <p:txBody>
          <a:bodyPr lIns="0" tIns="0" rIns="0" bIns="0" anchor="ctr">
            <a:noAutofit/>
          </a:bodyPr>
          <a:lstStyle>
            <a:lvl1pPr indent="0" algn="ctr">
              <a:buNone/>
              <a:defRPr/>
            </a:lvl1pPr>
          </a:lstStyle>
          <a:p>
            <a:pPr indent="0" algn="ctr">
              <a:buNone/>
            </a:pPr>
            <a:endParaRPr lang="fr-FR" sz="5321" b="0" strike="noStrike" spc="-1">
              <a:solidFill>
                <a:srgbClr val="000000"/>
              </a:solidFill>
              <a:latin typeface="Arial"/>
            </a:endParaRPr>
          </a:p>
        </p:txBody>
      </p:sp>
      <p:sp>
        <p:nvSpPr>
          <p:cNvPr id="6" name="PlaceHolder 2"/>
          <p:cNvSpPr>
            <a:spLocks noGrp="1"/>
          </p:cNvSpPr>
          <p:nvPr>
            <p:ph/>
          </p:nvPr>
        </p:nvSpPr>
        <p:spPr>
          <a:xfrm>
            <a:off x="609562" y="1604399"/>
            <a:ext cx="10971684" cy="3976819"/>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fr-FR" sz="387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150159E6-DEB1-40A7-AEFD-3788EC484888}" type="slidenum">
              <a:t>‹N°›</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66993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205CB16-0267-4F98-9BE8-C880A52F8863}" type="datetimeFigureOut">
              <a:rPr lang="fr-FR" smtClean="0"/>
              <a:t>22/03/2026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84255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205CB16-0267-4F98-9BE8-C880A52F8863}" type="datetimeFigureOut">
              <a:rPr lang="fr-FR" smtClean="0"/>
              <a:t>22/03/2026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213444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205CB16-0267-4F98-9BE8-C880A52F8863}" type="datetimeFigureOut">
              <a:rPr lang="fr-FR" smtClean="0"/>
              <a:t>22/03/2026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177584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205CB16-0267-4F98-9BE8-C880A52F8863}" type="datetimeFigureOut">
              <a:rPr lang="fr-FR" smtClean="0"/>
              <a:t>22/03/2026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239533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205CB16-0267-4F98-9BE8-C880A52F8863}" type="datetimeFigureOut">
              <a:rPr lang="fr-FR" smtClean="0"/>
              <a:t>22/03/2026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18520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205CB16-0267-4F98-9BE8-C880A52F8863}" type="datetimeFigureOut">
              <a:rPr lang="fr-FR" smtClean="0"/>
              <a:t>22/03/2026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397477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205CB16-0267-4F98-9BE8-C880A52F8863}" type="datetimeFigureOut">
              <a:rPr lang="fr-FR" smtClean="0"/>
              <a:t>22/03/2026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136170B-D4F5-4E16-978D-D525C1BB3452}" type="slidenum">
              <a:rPr lang="fr-FR" smtClean="0"/>
              <a:t>‹N°›</a:t>
            </a:fld>
            <a:endParaRPr lang="fr-FR"/>
          </a:p>
        </p:txBody>
      </p:sp>
    </p:spTree>
    <p:extLst>
      <p:ext uri="{BB962C8B-B14F-4D97-AF65-F5344CB8AC3E}">
        <p14:creationId xmlns:p14="http://schemas.microsoft.com/office/powerpoint/2010/main" val="1773815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5CB16-0267-4F98-9BE8-C880A52F8863}" type="datetimeFigureOut">
              <a:rPr lang="fr-FR" smtClean="0"/>
              <a:t>22/03/2026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6170B-D4F5-4E16-978D-D525C1BB3452}" type="slidenum">
              <a:rPr lang="fr-FR" smtClean="0"/>
              <a:t>‹N°›</a:t>
            </a:fld>
            <a:endParaRPr lang="fr-FR"/>
          </a:p>
        </p:txBody>
      </p:sp>
    </p:spTree>
    <p:extLst>
      <p:ext uri="{BB962C8B-B14F-4D97-AF65-F5344CB8AC3E}">
        <p14:creationId xmlns:p14="http://schemas.microsoft.com/office/powerpoint/2010/main" val="3115731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5CB16-0267-4F98-9BE8-C880A52F8863}" type="datetimeFigureOut">
              <a:rPr lang="fr-FR" smtClean="0"/>
              <a:t>02/04/2026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6170B-D4F5-4E16-978D-D525C1BB3452}" type="slidenum">
              <a:rPr lang="fr-FR" smtClean="0"/>
              <a:t>‹N°›</a:t>
            </a:fld>
            <a:endParaRPr lang="fr-FR"/>
          </a:p>
        </p:txBody>
      </p:sp>
    </p:spTree>
    <p:extLst>
      <p:ext uri="{BB962C8B-B14F-4D97-AF65-F5344CB8AC3E}">
        <p14:creationId xmlns:p14="http://schemas.microsoft.com/office/powerpoint/2010/main" val="1899589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tif"/><Relationship Id="rId1" Type="http://schemas.openxmlformats.org/officeDocument/2006/relationships/slideLayout" Target="../slideLayouts/slideLayout6.xml"/><Relationship Id="rId6" Type="http://schemas.openxmlformats.org/officeDocument/2006/relationships/image" Target="../media/image46.tif"/><Relationship Id="rId5" Type="http://schemas.openxmlformats.org/officeDocument/2006/relationships/image" Target="../media/image45.tif"/><Relationship Id="rId4" Type="http://schemas.openxmlformats.org/officeDocument/2006/relationships/image" Target="../media/image44.ti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gif"/><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originsparis.sciencesconf.org/" TargetMode="External"/><Relationship Id="rId2" Type="http://schemas.openxmlformats.org/officeDocument/2006/relationships/hyperlink" Target="mailto:diffusion_defi_vie_univers@groupes.renater.fr" TargetMode="Externa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tif"/><Relationship Id="rId10" Type="http://schemas.openxmlformats.org/officeDocument/2006/relationships/image" Target="../media/image19.jpeg"/><Relationship Id="rId4" Type="http://schemas.openxmlformats.org/officeDocument/2006/relationships/image" Target="../media/image13.tif"/><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260" y="0"/>
            <a:ext cx="10391740" cy="6858000"/>
          </a:xfrm>
          <a:prstGeom prst="rect">
            <a:avLst/>
          </a:prstGeom>
        </p:spPr>
      </p:pic>
      <p:sp>
        <p:nvSpPr>
          <p:cNvPr id="6" name="Organigramme : Délai 5"/>
          <p:cNvSpPr/>
          <p:nvPr/>
        </p:nvSpPr>
        <p:spPr>
          <a:xfrm>
            <a:off x="0" y="0"/>
            <a:ext cx="5739319" cy="6858000"/>
          </a:xfrm>
          <a:prstGeom prst="flowChartDelay">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5400" b="1" dirty="0"/>
              <a:t>Le PEPR Origins</a:t>
            </a:r>
          </a:p>
          <a:p>
            <a:r>
              <a:rPr lang="fr-FR" sz="2400" b="1" i="1" dirty="0"/>
              <a:t>De la formation des planètes à la vie</a:t>
            </a:r>
          </a:p>
          <a:p>
            <a:pPr algn="ctr"/>
            <a:endParaRPr lang="fr-FR" dirty="0"/>
          </a:p>
          <a:p>
            <a:pPr algn="ct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2225" y="6326796"/>
            <a:ext cx="778316" cy="274124"/>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87045" y="6161013"/>
            <a:ext cx="605766" cy="605766"/>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7" y="6273270"/>
            <a:ext cx="524549" cy="475251"/>
          </a:xfrm>
          <a:prstGeom prst="rect">
            <a:avLst/>
          </a:prstGeom>
        </p:spPr>
      </p:pic>
      <p:sp>
        <p:nvSpPr>
          <p:cNvPr id="2" name="ZoneTexte 1"/>
          <p:cNvSpPr txBox="1"/>
          <p:nvPr/>
        </p:nvSpPr>
        <p:spPr>
          <a:xfrm flipH="1">
            <a:off x="112485" y="127221"/>
            <a:ext cx="1687775" cy="307777"/>
          </a:xfrm>
          <a:prstGeom prst="rect">
            <a:avLst/>
          </a:prstGeom>
          <a:noFill/>
        </p:spPr>
        <p:txBody>
          <a:bodyPr wrap="square" rtlCol="0">
            <a:spAutoFit/>
          </a:bodyPr>
          <a:lstStyle/>
          <a:p>
            <a:r>
              <a:rPr lang="fr-FR" sz="1400" dirty="0">
                <a:solidFill>
                  <a:schemeClr val="bg1"/>
                </a:solidFill>
              </a:rPr>
              <a:t>Septembre 2025</a:t>
            </a:r>
          </a:p>
        </p:txBody>
      </p:sp>
      <p:pic>
        <p:nvPicPr>
          <p:cNvPr id="3" name="Image 2"/>
          <p:cNvPicPr>
            <a:picLocks noChangeAspect="1"/>
          </p:cNvPicPr>
          <p:nvPr/>
        </p:nvPicPr>
        <p:blipFill rotWithShape="1">
          <a:blip r:embed="rId6" cstate="print">
            <a:extLst>
              <a:ext uri="{28A0092B-C50C-407E-A947-70E740481C1C}">
                <a14:useLocalDpi xmlns:a14="http://schemas.microsoft.com/office/drawing/2010/main" val="0"/>
              </a:ext>
            </a:extLst>
          </a:blip>
          <a:srcRect t="11311" b="12630"/>
          <a:stretch/>
        </p:blipFill>
        <p:spPr>
          <a:xfrm>
            <a:off x="654858" y="6161013"/>
            <a:ext cx="1436608" cy="605690"/>
          </a:xfrm>
          <a:prstGeom prst="rect">
            <a:avLst/>
          </a:prstGeom>
        </p:spPr>
      </p:pic>
    </p:spTree>
    <p:extLst>
      <p:ext uri="{BB962C8B-B14F-4D97-AF65-F5344CB8AC3E}">
        <p14:creationId xmlns:p14="http://schemas.microsoft.com/office/powerpoint/2010/main" val="352141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B9890-8089-837D-6ABD-FBAEECE3FB67}"/>
              </a:ext>
            </a:extLst>
          </p:cNvPr>
          <p:cNvSpPr>
            <a:spLocks noGrp="1"/>
          </p:cNvSpPr>
          <p:nvPr>
            <p:ph type="title"/>
          </p:nvPr>
        </p:nvSpPr>
        <p:spPr/>
        <p:txBody>
          <a:bodyPr/>
          <a:lstStyle/>
          <a:p>
            <a:endParaRPr lang="fr-FR"/>
          </a:p>
        </p:txBody>
      </p:sp>
      <p:sp>
        <p:nvSpPr>
          <p:cNvPr id="3" name="Rectangle à coins arrondis 3">
            <a:extLst>
              <a:ext uri="{FF2B5EF4-FFF2-40B4-BE49-F238E27FC236}">
                <a16:creationId xmlns:a16="http://schemas.microsoft.com/office/drawing/2014/main" id="{C88DC18A-B2EB-60A4-9554-A07473AB79B3}"/>
              </a:ext>
            </a:extLst>
          </p:cNvPr>
          <p:cNvSpPr/>
          <p:nvPr/>
        </p:nvSpPr>
        <p:spPr>
          <a:xfrm>
            <a:off x="641603"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err="1"/>
              <a:t>Planetary</a:t>
            </a:r>
            <a:r>
              <a:rPr lang="fr-FR" sz="3200" b="1" dirty="0"/>
              <a:t> Camera and </a:t>
            </a:r>
            <a:r>
              <a:rPr lang="fr-FR" sz="3200" b="1" dirty="0" err="1"/>
              <a:t>Spectrograph</a:t>
            </a:r>
            <a:r>
              <a:rPr lang="fr-FR" sz="3200" b="1" dirty="0"/>
              <a:t>, PCS/ ELT</a:t>
            </a:r>
          </a:p>
        </p:txBody>
      </p:sp>
      <p:pic>
        <p:nvPicPr>
          <p:cNvPr id="4" name="Capture d’écran 2022-11-04 à 08.30.09.jpg" descr="Capture d’écran 2022-11-04 à 08.30.09.jpg">
            <a:extLst>
              <a:ext uri="{FF2B5EF4-FFF2-40B4-BE49-F238E27FC236}">
                <a16:creationId xmlns:a16="http://schemas.microsoft.com/office/drawing/2014/main" id="{049608FA-68F7-3322-73A8-07777F88CD53}"/>
              </a:ext>
            </a:extLst>
          </p:cNvPr>
          <p:cNvPicPr>
            <a:picLocks noChangeAspect="1"/>
          </p:cNvPicPr>
          <p:nvPr/>
        </p:nvPicPr>
        <p:blipFill>
          <a:blip r:embed="rId2"/>
          <a:stretch>
            <a:fillRect/>
          </a:stretch>
        </p:blipFill>
        <p:spPr>
          <a:xfrm>
            <a:off x="-4182" y="1383266"/>
            <a:ext cx="5827141" cy="4526374"/>
          </a:xfrm>
          <a:prstGeom prst="rect">
            <a:avLst/>
          </a:prstGeom>
          <a:ln w="12700">
            <a:miter lim="400000"/>
          </a:ln>
        </p:spPr>
      </p:pic>
      <p:sp>
        <p:nvSpPr>
          <p:cNvPr id="5" name="Numéro de diapositive">
            <a:extLst>
              <a:ext uri="{FF2B5EF4-FFF2-40B4-BE49-F238E27FC236}">
                <a16:creationId xmlns:a16="http://schemas.microsoft.com/office/drawing/2014/main" id="{9B0147A2-0679-0827-0DB3-6F7697752A9A}"/>
              </a:ext>
            </a:extLst>
          </p:cNvPr>
          <p:cNvSpPr txBox="1">
            <a:spLocks/>
          </p:cNvSpPr>
          <p:nvPr/>
        </p:nvSpPr>
        <p:spPr>
          <a:xfrm>
            <a:off x="11450777" y="6472210"/>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10</a:t>
            </a:fld>
            <a:endParaRPr lang="fr-FR"/>
          </a:p>
        </p:txBody>
      </p:sp>
      <p:sp>
        <p:nvSpPr>
          <p:cNvPr id="6" name="Kasper et al. 2021">
            <a:extLst>
              <a:ext uri="{FF2B5EF4-FFF2-40B4-BE49-F238E27FC236}">
                <a16:creationId xmlns:a16="http://schemas.microsoft.com/office/drawing/2014/main" id="{982EF4BC-D651-D316-58E9-4890F06EC5C0}"/>
              </a:ext>
            </a:extLst>
          </p:cNvPr>
          <p:cNvSpPr txBox="1"/>
          <p:nvPr/>
        </p:nvSpPr>
        <p:spPr>
          <a:xfrm>
            <a:off x="275208" y="5583819"/>
            <a:ext cx="1586497" cy="287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1400" b="1">
                <a:solidFill>
                  <a:srgbClr val="164F86"/>
                </a:solidFill>
                <a:latin typeface="+mj-lt"/>
                <a:ea typeface="+mj-ea"/>
                <a:cs typeface="+mj-cs"/>
                <a:sym typeface="Helvetica"/>
              </a:defRPr>
            </a:lvl1pPr>
          </a:lstStyle>
          <a:p>
            <a:r>
              <a:t>Kasper et al. 2021</a:t>
            </a:r>
          </a:p>
        </p:txBody>
      </p:sp>
      <p:sp>
        <p:nvSpPr>
          <p:cNvPr id="7" name="PCS goals :…">
            <a:extLst>
              <a:ext uri="{FF2B5EF4-FFF2-40B4-BE49-F238E27FC236}">
                <a16:creationId xmlns:a16="http://schemas.microsoft.com/office/drawing/2014/main" id="{46C46BF7-2DB4-DF8A-22B3-B6B5855A056A}"/>
              </a:ext>
            </a:extLst>
          </p:cNvPr>
          <p:cNvSpPr txBox="1"/>
          <p:nvPr/>
        </p:nvSpPr>
        <p:spPr>
          <a:xfrm>
            <a:off x="6794310" y="1315913"/>
            <a:ext cx="4964186" cy="2225039"/>
          </a:xfrm>
          <a:prstGeom prst="rect">
            <a:avLst/>
          </a:prstGeom>
          <a:solidFill>
            <a:schemeClr val="accent2"/>
          </a:solidFill>
          <a:ln w="12700">
            <a:solidFill>
              <a:srgbClr val="24384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412750">
              <a:defRPr sz="1600" b="1">
                <a:solidFill>
                  <a:srgbClr val="FFFFFF"/>
                </a:solidFill>
                <a:latin typeface="Helvetica Neue"/>
                <a:ea typeface="Helvetica Neue"/>
                <a:cs typeface="Helvetica Neue"/>
                <a:sym typeface="Helvetica Neue"/>
              </a:defRPr>
            </a:pPr>
            <a:r>
              <a:t>PCS goals :</a:t>
            </a:r>
          </a:p>
          <a:p>
            <a:pPr algn="ctr" defTabSz="412750">
              <a:defRPr sz="1600">
                <a:solidFill>
                  <a:srgbClr val="FFFFFF"/>
                </a:solidFill>
                <a:latin typeface="Helvetica Neue Medium"/>
                <a:ea typeface="Helvetica Neue Medium"/>
                <a:cs typeface="Helvetica Neue Medium"/>
                <a:sym typeface="Helvetica Neue Medium"/>
              </a:defRPr>
            </a:pPr>
            <a:endParaRPr/>
          </a:p>
          <a:p>
            <a:pPr defTabSz="825500">
              <a:defRPr sz="1600">
                <a:solidFill>
                  <a:srgbClr val="FFFFFF"/>
                </a:solidFill>
                <a:latin typeface="Helvetica Neue Medium"/>
                <a:ea typeface="Helvetica Neue Medium"/>
                <a:cs typeface="Helvetica Neue Medium"/>
                <a:sym typeface="Helvetica Neue Medium"/>
              </a:defRPr>
            </a:pPr>
            <a:r>
              <a:t>Architecture of the outer (&gt;1au) planetary systems </a:t>
            </a:r>
          </a:p>
          <a:p>
            <a:pPr lvl="2" defTabSz="825500">
              <a:defRPr sz="1600">
                <a:solidFill>
                  <a:srgbClr val="FFFFFF"/>
                </a:solidFill>
                <a:latin typeface="Helvetica Neue Medium"/>
                <a:ea typeface="Helvetica Neue Medium"/>
                <a:cs typeface="Helvetica Neue Medium"/>
                <a:sym typeface="Helvetica Neue Medium"/>
              </a:defRPr>
            </a:pPr>
            <a:r>
              <a:t>- giants</a:t>
            </a:r>
          </a:p>
          <a:p>
            <a:pPr lvl="2" defTabSz="825500">
              <a:defRPr sz="1600">
                <a:solidFill>
                  <a:srgbClr val="FFFFFF"/>
                </a:solidFill>
                <a:latin typeface="Helvetica Neue Medium"/>
                <a:ea typeface="Helvetica Neue Medium"/>
                <a:cs typeface="Helvetica Neue Medium"/>
                <a:sym typeface="Helvetica Neue Medium"/>
              </a:defRPr>
            </a:pPr>
            <a:r>
              <a:t>- Neptunes/sub-Neptunes</a:t>
            </a:r>
          </a:p>
          <a:p>
            <a:pPr lvl="2" defTabSz="825500">
              <a:defRPr sz="1600">
                <a:solidFill>
                  <a:srgbClr val="FFFFFF"/>
                </a:solidFill>
                <a:latin typeface="Helvetica Neue Medium"/>
                <a:ea typeface="Helvetica Neue Medium"/>
                <a:cs typeface="Helvetica Neue Medium"/>
                <a:sym typeface="Helvetica Neue Medium"/>
              </a:defRPr>
            </a:pPr>
            <a:r>
              <a:t>- telluric around M type stars</a:t>
            </a:r>
          </a:p>
          <a:p>
            <a:pPr defTabSz="825500">
              <a:defRPr sz="1600">
                <a:solidFill>
                  <a:srgbClr val="FFFFFF"/>
                </a:solidFill>
                <a:latin typeface="Helvetica Neue Medium"/>
                <a:ea typeface="Helvetica Neue Medium"/>
                <a:cs typeface="Helvetica Neue Medium"/>
                <a:sym typeface="Helvetica Neue Medium"/>
              </a:defRPr>
            </a:pPr>
            <a:r>
              <a:t>Biosignatures</a:t>
            </a:r>
          </a:p>
          <a:p>
            <a:pPr lvl="2" defTabSz="825500">
              <a:defRPr sz="1600">
                <a:solidFill>
                  <a:srgbClr val="FFFFFF"/>
                </a:solidFill>
                <a:latin typeface="Helvetica Neue Medium"/>
                <a:ea typeface="Helvetica Neue Medium"/>
                <a:cs typeface="Helvetica Neue Medium"/>
                <a:sym typeface="Helvetica Neue Medium"/>
              </a:defRPr>
            </a:pPr>
            <a:r>
              <a:t>- Oxygen line at 760nm </a:t>
            </a:r>
          </a:p>
        </p:txBody>
      </p:sp>
      <p:sp>
        <p:nvSpPr>
          <p:cNvPr id="8" name="This is reflected light !!!">
            <a:extLst>
              <a:ext uri="{FF2B5EF4-FFF2-40B4-BE49-F238E27FC236}">
                <a16:creationId xmlns:a16="http://schemas.microsoft.com/office/drawing/2014/main" id="{6394AB4C-747D-8387-D451-D620C8C8F7AF}"/>
              </a:ext>
            </a:extLst>
          </p:cNvPr>
          <p:cNvSpPr txBox="1"/>
          <p:nvPr/>
        </p:nvSpPr>
        <p:spPr>
          <a:xfrm>
            <a:off x="1146765" y="4686578"/>
            <a:ext cx="2537247" cy="31234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825500">
              <a:defRPr sz="1400" b="1">
                <a:solidFill>
                  <a:srgbClr val="FFFFFF"/>
                </a:solidFill>
                <a:latin typeface="Helvetica Neue"/>
                <a:ea typeface="Helvetica Neue"/>
                <a:cs typeface="Helvetica Neue"/>
                <a:sym typeface="Helvetica Neue"/>
              </a:defRPr>
            </a:lvl1pPr>
          </a:lstStyle>
          <a:p>
            <a:r>
              <a:rPr dirty="0"/>
              <a:t>This is reflected light !!!</a:t>
            </a:r>
          </a:p>
        </p:txBody>
      </p:sp>
      <p:pic>
        <p:nvPicPr>
          <p:cNvPr id="9" name="pasted-image.pdf" descr="pasted-image.pdf">
            <a:extLst>
              <a:ext uri="{FF2B5EF4-FFF2-40B4-BE49-F238E27FC236}">
                <a16:creationId xmlns:a16="http://schemas.microsoft.com/office/drawing/2014/main" id="{A64460EB-FC76-AB79-1D44-F530C58E2A87}"/>
              </a:ext>
            </a:extLst>
          </p:cNvPr>
          <p:cNvPicPr>
            <a:picLocks noChangeAspect="1"/>
          </p:cNvPicPr>
          <p:nvPr/>
        </p:nvPicPr>
        <p:blipFill>
          <a:blip r:embed="rId3"/>
          <a:stretch>
            <a:fillRect/>
          </a:stretch>
        </p:blipFill>
        <p:spPr>
          <a:xfrm>
            <a:off x="5872874" y="3685290"/>
            <a:ext cx="4153068" cy="3114856"/>
          </a:xfrm>
          <a:prstGeom prst="rect">
            <a:avLst/>
          </a:prstGeom>
          <a:ln w="12700">
            <a:miter lim="400000"/>
          </a:ln>
        </p:spPr>
      </p:pic>
      <p:sp>
        <p:nvSpPr>
          <p:cNvPr id="10" name="contrast requirement :…">
            <a:extLst>
              <a:ext uri="{FF2B5EF4-FFF2-40B4-BE49-F238E27FC236}">
                <a16:creationId xmlns:a16="http://schemas.microsoft.com/office/drawing/2014/main" id="{53E6F6EC-B0A3-22A5-6A2B-30A99B5CBDF9}"/>
              </a:ext>
            </a:extLst>
          </p:cNvPr>
          <p:cNvSpPr txBox="1"/>
          <p:nvPr/>
        </p:nvSpPr>
        <p:spPr>
          <a:xfrm>
            <a:off x="4033729" y="2561027"/>
            <a:ext cx="2264352" cy="1162257"/>
          </a:xfrm>
          <a:prstGeom prst="rect">
            <a:avLst/>
          </a:prstGeom>
          <a:solidFill>
            <a:schemeClr val="accent3"/>
          </a:solidFill>
          <a:ln w="1905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a:solidFill>
                  <a:srgbClr val="FFFFFF"/>
                </a:solidFill>
              </a:defRPr>
            </a:pPr>
            <a:r>
              <a:t>contrast requirement : </a:t>
            </a:r>
          </a:p>
          <a:p>
            <a:pPr>
              <a:defRPr>
                <a:solidFill>
                  <a:srgbClr val="FFFFFF"/>
                </a:solidFill>
              </a:defRPr>
            </a:pPr>
            <a:r>
              <a:t>10</a:t>
            </a:r>
            <a:r>
              <a:rPr baseline="31999"/>
              <a:t>8</a:t>
            </a:r>
            <a:r>
              <a:t> @ 15mas</a:t>
            </a:r>
          </a:p>
          <a:p>
            <a:pPr>
              <a:defRPr>
                <a:solidFill>
                  <a:srgbClr val="FFFFFF"/>
                </a:solidFill>
              </a:defRPr>
            </a:pPr>
            <a:r>
              <a:t>10</a:t>
            </a:r>
            <a:r>
              <a:rPr baseline="31999"/>
              <a:t>9</a:t>
            </a:r>
            <a:r>
              <a:t> @ 100mas</a:t>
            </a:r>
          </a:p>
        </p:txBody>
      </p:sp>
      <p:sp>
        <p:nvSpPr>
          <p:cNvPr id="11" name="Exoplanet yield :…">
            <a:extLst>
              <a:ext uri="{FF2B5EF4-FFF2-40B4-BE49-F238E27FC236}">
                <a16:creationId xmlns:a16="http://schemas.microsoft.com/office/drawing/2014/main" id="{42CDB7F0-3FC0-B45F-21BD-1A32FAAAD319}"/>
              </a:ext>
            </a:extLst>
          </p:cNvPr>
          <p:cNvSpPr txBox="1"/>
          <p:nvPr/>
        </p:nvSpPr>
        <p:spPr>
          <a:xfrm>
            <a:off x="9691478" y="4621396"/>
            <a:ext cx="2457626" cy="1390063"/>
          </a:xfrm>
          <a:prstGeom prst="rect">
            <a:avLst/>
          </a:prstGeom>
          <a:solidFill>
            <a:schemeClr val="accent3"/>
          </a:solidFill>
          <a:ln w="1905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a:solidFill>
                  <a:srgbClr val="FFFFFF"/>
                </a:solidFill>
              </a:defRPr>
            </a:pPr>
            <a:r>
              <a:t>Exoplanet yield : </a:t>
            </a:r>
          </a:p>
          <a:p>
            <a:pPr>
              <a:defRPr>
                <a:solidFill>
                  <a:srgbClr val="FFFFFF"/>
                </a:solidFill>
              </a:defRPr>
            </a:pPr>
            <a:r>
              <a:t>10 Earth/Super Earths</a:t>
            </a:r>
          </a:p>
          <a:p>
            <a:pPr>
              <a:defRPr>
                <a:solidFill>
                  <a:srgbClr val="FFFFFF"/>
                </a:solidFill>
              </a:defRPr>
            </a:pPr>
            <a:r>
              <a:t>25 Sub Neptunes</a:t>
            </a:r>
          </a:p>
          <a:p>
            <a:pPr>
              <a:defRPr>
                <a:solidFill>
                  <a:srgbClr val="FFFFFF"/>
                </a:solidFill>
              </a:defRPr>
            </a:pPr>
            <a:r>
              <a:t>60 jovians</a:t>
            </a:r>
          </a:p>
        </p:txBody>
      </p:sp>
    </p:spTree>
    <p:extLst>
      <p:ext uri="{BB962C8B-B14F-4D97-AF65-F5344CB8AC3E}">
        <p14:creationId xmlns:p14="http://schemas.microsoft.com/office/powerpoint/2010/main" val="173217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94E67-622C-0339-9CC8-ADAAAE8B3DD5}"/>
              </a:ext>
            </a:extLst>
          </p:cNvPr>
          <p:cNvSpPr>
            <a:spLocks noGrp="1"/>
          </p:cNvSpPr>
          <p:nvPr>
            <p:ph type="title"/>
          </p:nvPr>
        </p:nvSpPr>
        <p:spPr/>
        <p:txBody>
          <a:bodyPr/>
          <a:lstStyle/>
          <a:p>
            <a:endParaRPr lang="fr-FR"/>
          </a:p>
        </p:txBody>
      </p:sp>
      <p:sp>
        <p:nvSpPr>
          <p:cNvPr id="3" name="Rectangle à coins arrondis 3">
            <a:extLst>
              <a:ext uri="{FF2B5EF4-FFF2-40B4-BE49-F238E27FC236}">
                <a16:creationId xmlns:a16="http://schemas.microsoft.com/office/drawing/2014/main" id="{0982EAD0-5B3E-3BA6-922B-81E59BC02D49}"/>
              </a:ext>
            </a:extLst>
          </p:cNvPr>
          <p:cNvSpPr/>
          <p:nvPr/>
        </p:nvSpPr>
        <p:spPr>
          <a:xfrm>
            <a:off x="641603"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PCS/ELT Concept</a:t>
            </a:r>
          </a:p>
        </p:txBody>
      </p:sp>
      <p:pic>
        <p:nvPicPr>
          <p:cNvPr id="18" name="pasted-image.pdf" descr="pasted-image.pdf">
            <a:extLst>
              <a:ext uri="{FF2B5EF4-FFF2-40B4-BE49-F238E27FC236}">
                <a16:creationId xmlns:a16="http://schemas.microsoft.com/office/drawing/2014/main" id="{69F4A117-D72E-D097-D03D-C55C0F11F8A9}"/>
              </a:ext>
            </a:extLst>
          </p:cNvPr>
          <p:cNvPicPr>
            <a:picLocks noChangeAspect="1"/>
          </p:cNvPicPr>
          <p:nvPr/>
        </p:nvPicPr>
        <p:blipFill>
          <a:blip r:embed="rId2"/>
          <a:stretch>
            <a:fillRect/>
          </a:stretch>
        </p:blipFill>
        <p:spPr>
          <a:xfrm>
            <a:off x="8889573" y="1036475"/>
            <a:ext cx="3302427" cy="2651833"/>
          </a:xfrm>
          <a:prstGeom prst="rect">
            <a:avLst/>
          </a:prstGeom>
          <a:ln w="12700">
            <a:miter lim="400000"/>
          </a:ln>
        </p:spPr>
      </p:pic>
      <p:sp>
        <p:nvSpPr>
          <p:cNvPr id="19" name="- telescope size 8m =&gt; 39m : AO system complexity increases…">
            <a:extLst>
              <a:ext uri="{FF2B5EF4-FFF2-40B4-BE49-F238E27FC236}">
                <a16:creationId xmlns:a16="http://schemas.microsoft.com/office/drawing/2014/main" id="{BED84125-ECE3-D8F5-0215-6ACE0806DCEB}"/>
              </a:ext>
            </a:extLst>
          </p:cNvPr>
          <p:cNvSpPr txBox="1"/>
          <p:nvPr/>
        </p:nvSpPr>
        <p:spPr>
          <a:xfrm>
            <a:off x="346993" y="1369114"/>
            <a:ext cx="6445874" cy="527507"/>
          </a:xfrm>
          <a:prstGeom prst="rect">
            <a:avLst/>
          </a:prstGeom>
          <a:solidFill>
            <a:srgbClr val="ED220D"/>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1600" b="1">
                <a:solidFill>
                  <a:srgbClr val="FFFFFF"/>
                </a:solidFill>
                <a:latin typeface="Helvetica Neue"/>
                <a:ea typeface="Helvetica Neue"/>
                <a:cs typeface="Helvetica Neue"/>
                <a:sym typeface="Helvetica Neue"/>
              </a:defRPr>
            </a:pPr>
            <a:r>
              <a:rPr dirty="0"/>
              <a:t>- telescope size 8m =&gt; 39m : AO system complexity increases </a:t>
            </a:r>
          </a:p>
          <a:p>
            <a:pPr defTabSz="412750">
              <a:defRPr sz="1600" b="1">
                <a:solidFill>
                  <a:srgbClr val="FFFFFF"/>
                </a:solidFill>
                <a:latin typeface="Helvetica Neue"/>
                <a:ea typeface="Helvetica Neue"/>
                <a:cs typeface="Helvetica Neue"/>
                <a:sym typeface="Helvetica Neue"/>
              </a:defRPr>
            </a:pPr>
            <a:r>
              <a:rPr dirty="0"/>
              <a:t>- need to tackle "temporal delay error"</a:t>
            </a:r>
          </a:p>
        </p:txBody>
      </p:sp>
      <p:sp>
        <p:nvSpPr>
          <p:cNvPr id="20" name="PCS will implement 3 solutions :…">
            <a:extLst>
              <a:ext uri="{FF2B5EF4-FFF2-40B4-BE49-F238E27FC236}">
                <a16:creationId xmlns:a16="http://schemas.microsoft.com/office/drawing/2014/main" id="{BABF1AFA-3D40-4243-CCF3-1FA7F5BE70FB}"/>
              </a:ext>
            </a:extLst>
          </p:cNvPr>
          <p:cNvSpPr txBox="1"/>
          <p:nvPr/>
        </p:nvSpPr>
        <p:spPr>
          <a:xfrm>
            <a:off x="336360" y="1968915"/>
            <a:ext cx="6058363" cy="1010107"/>
          </a:xfrm>
          <a:prstGeom prst="rect">
            <a:avLst/>
          </a:prstGeom>
          <a:solidFill>
            <a:srgbClr val="00A1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1600">
                <a:solidFill>
                  <a:srgbClr val="FFFFFF"/>
                </a:solidFill>
                <a:latin typeface="Helvetica Neue Medium"/>
                <a:ea typeface="Helvetica Neue Medium"/>
                <a:cs typeface="Helvetica Neue Medium"/>
                <a:sym typeface="Helvetica Neue Medium"/>
              </a:defRPr>
            </a:pPr>
            <a:r>
              <a:rPr dirty="0"/>
              <a:t>PCS will implement 3 solutions :</a:t>
            </a:r>
          </a:p>
          <a:p>
            <a:pPr marL="266700" indent="-266700" defTabSz="412750">
              <a:buSzPct val="123000"/>
              <a:buChar char="-"/>
              <a:defRPr sz="1600">
                <a:solidFill>
                  <a:srgbClr val="FFFFFF"/>
                </a:solidFill>
                <a:latin typeface="Helvetica Neue Medium"/>
                <a:ea typeface="Helvetica Neue Medium"/>
                <a:cs typeface="Helvetica Neue Medium"/>
                <a:sym typeface="Helvetica Neue Medium"/>
              </a:defRPr>
            </a:pPr>
            <a:r>
              <a:rPr dirty="0"/>
              <a:t>faster AO : 1 to 4 kHz</a:t>
            </a:r>
          </a:p>
          <a:p>
            <a:pPr marL="266700" indent="-266700" defTabSz="412750">
              <a:buSzPct val="123000"/>
              <a:buChar char="-"/>
              <a:defRPr sz="1600">
                <a:solidFill>
                  <a:srgbClr val="FFFFFF"/>
                </a:solidFill>
                <a:latin typeface="Helvetica Neue Medium"/>
                <a:ea typeface="Helvetica Neue Medium"/>
                <a:cs typeface="Helvetica Neue Medium"/>
                <a:sym typeface="Helvetica Neue Medium"/>
              </a:defRPr>
            </a:pPr>
            <a:r>
              <a:rPr dirty="0"/>
              <a:t>include prediction in the wavefront control (ML, RL)</a:t>
            </a:r>
          </a:p>
          <a:p>
            <a:pPr marL="266700" indent="-266700" defTabSz="412750">
              <a:buSzPct val="123000"/>
              <a:buChar char="-"/>
              <a:defRPr sz="1600">
                <a:solidFill>
                  <a:srgbClr val="FFFFFF"/>
                </a:solidFill>
                <a:latin typeface="Helvetica Neue Medium"/>
                <a:ea typeface="Helvetica Neue Medium"/>
                <a:cs typeface="Helvetica Neue Medium"/>
                <a:sym typeface="Helvetica Neue Medium"/>
              </a:defRPr>
            </a:pPr>
            <a:r>
              <a:rPr dirty="0"/>
              <a:t>dark hole</a:t>
            </a:r>
          </a:p>
        </p:txBody>
      </p:sp>
      <p:pic>
        <p:nvPicPr>
          <p:cNvPr id="21" name="Capture d’écran 2022-11-04 à 09.39.47.jpg" descr="Capture d’écran 2022-11-04 à 09.39.47.jpg">
            <a:extLst>
              <a:ext uri="{FF2B5EF4-FFF2-40B4-BE49-F238E27FC236}">
                <a16:creationId xmlns:a16="http://schemas.microsoft.com/office/drawing/2014/main" id="{589897F3-304F-3FCE-5503-60B48810C973}"/>
              </a:ext>
            </a:extLst>
          </p:cNvPr>
          <p:cNvPicPr>
            <a:picLocks noChangeAspect="1"/>
          </p:cNvPicPr>
          <p:nvPr/>
        </p:nvPicPr>
        <p:blipFill>
          <a:blip r:embed="rId3"/>
          <a:stretch>
            <a:fillRect/>
          </a:stretch>
        </p:blipFill>
        <p:spPr>
          <a:xfrm>
            <a:off x="104719" y="2971804"/>
            <a:ext cx="9679716" cy="3865924"/>
          </a:xfrm>
          <a:prstGeom prst="rect">
            <a:avLst/>
          </a:prstGeom>
          <a:ln w="12700">
            <a:miter lim="400000"/>
          </a:ln>
        </p:spPr>
      </p:pic>
      <p:sp>
        <p:nvSpPr>
          <p:cNvPr id="22" name="Kasper et al. 2021">
            <a:extLst>
              <a:ext uri="{FF2B5EF4-FFF2-40B4-BE49-F238E27FC236}">
                <a16:creationId xmlns:a16="http://schemas.microsoft.com/office/drawing/2014/main" id="{453620C3-3897-4674-93F1-6A5B7A877E43}"/>
              </a:ext>
            </a:extLst>
          </p:cNvPr>
          <p:cNvSpPr txBox="1"/>
          <p:nvPr/>
        </p:nvSpPr>
        <p:spPr>
          <a:xfrm>
            <a:off x="10194969" y="5580352"/>
            <a:ext cx="1586497" cy="287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1400" b="1">
                <a:solidFill>
                  <a:srgbClr val="164F86"/>
                </a:solidFill>
                <a:latin typeface="+mj-lt"/>
                <a:ea typeface="+mj-ea"/>
                <a:cs typeface="+mj-cs"/>
                <a:sym typeface="Helvetica"/>
              </a:defRPr>
            </a:lvl1pPr>
          </a:lstStyle>
          <a:p>
            <a:r>
              <a:rPr dirty="0"/>
              <a:t>Kasper et al. 2021</a:t>
            </a:r>
          </a:p>
        </p:txBody>
      </p:sp>
      <p:grpSp>
        <p:nvGrpSpPr>
          <p:cNvPr id="23" name="Grouper">
            <a:extLst>
              <a:ext uri="{FF2B5EF4-FFF2-40B4-BE49-F238E27FC236}">
                <a16:creationId xmlns:a16="http://schemas.microsoft.com/office/drawing/2014/main" id="{52B518E9-8790-EB26-F261-BE6E4A07F7EC}"/>
              </a:ext>
            </a:extLst>
          </p:cNvPr>
          <p:cNvGrpSpPr/>
          <p:nvPr/>
        </p:nvGrpSpPr>
        <p:grpSpPr>
          <a:xfrm>
            <a:off x="143824" y="3173301"/>
            <a:ext cx="9863035" cy="3632423"/>
            <a:chOff x="-57150" y="-57149"/>
            <a:chExt cx="9863034" cy="3632422"/>
          </a:xfrm>
        </p:grpSpPr>
        <p:pic>
          <p:nvPicPr>
            <p:cNvPr id="24" name="Rectangle Rectangle" descr="Rectangle Rectangle">
              <a:extLst>
                <a:ext uri="{FF2B5EF4-FFF2-40B4-BE49-F238E27FC236}">
                  <a16:creationId xmlns:a16="http://schemas.microsoft.com/office/drawing/2014/main" id="{FAD60D3A-4558-7BE6-6805-2F98F9BA6A98}"/>
                </a:ext>
              </a:extLst>
            </p:cNvPr>
            <p:cNvPicPr>
              <a:picLocks/>
            </p:cNvPicPr>
            <p:nvPr/>
          </p:nvPicPr>
          <p:blipFill>
            <a:blip r:embed="rId4"/>
            <a:stretch>
              <a:fillRect/>
            </a:stretch>
          </p:blipFill>
          <p:spPr>
            <a:xfrm>
              <a:off x="-57151" y="-57150"/>
              <a:ext cx="4667722" cy="3462928"/>
            </a:xfrm>
            <a:prstGeom prst="rect">
              <a:avLst/>
            </a:prstGeom>
            <a:effectLst/>
          </p:spPr>
        </p:pic>
        <p:pic>
          <p:nvPicPr>
            <p:cNvPr id="25" name="Rectangle Rectangle" descr="Rectangle Rectangle">
              <a:extLst>
                <a:ext uri="{FF2B5EF4-FFF2-40B4-BE49-F238E27FC236}">
                  <a16:creationId xmlns:a16="http://schemas.microsoft.com/office/drawing/2014/main" id="{2575DF8A-EEC4-0022-DAB4-1B8B770AF4EC}"/>
                </a:ext>
              </a:extLst>
            </p:cNvPr>
            <p:cNvPicPr>
              <a:picLocks/>
            </p:cNvPicPr>
            <p:nvPr/>
          </p:nvPicPr>
          <p:blipFill>
            <a:blip r:embed="rId5"/>
            <a:stretch>
              <a:fillRect/>
            </a:stretch>
          </p:blipFill>
          <p:spPr>
            <a:xfrm>
              <a:off x="5955881" y="1144905"/>
              <a:ext cx="3850004" cy="2430368"/>
            </a:xfrm>
            <a:prstGeom prst="rect">
              <a:avLst/>
            </a:prstGeom>
            <a:effectLst/>
          </p:spPr>
        </p:pic>
        <p:sp>
          <p:nvSpPr>
            <p:cNvPr id="26" name="2 stages AO">
              <a:extLst>
                <a:ext uri="{FF2B5EF4-FFF2-40B4-BE49-F238E27FC236}">
                  <a16:creationId xmlns:a16="http://schemas.microsoft.com/office/drawing/2014/main" id="{017CC34E-6B77-2581-0814-01307A2D99E8}"/>
                </a:ext>
              </a:extLst>
            </p:cNvPr>
            <p:cNvSpPr txBox="1"/>
            <p:nvPr/>
          </p:nvSpPr>
          <p:spPr>
            <a:xfrm>
              <a:off x="129623" y="2885260"/>
              <a:ext cx="1380237" cy="336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lgn="ctr" defTabSz="1219169">
                <a:defRPr b="1">
                  <a:solidFill>
                    <a:srgbClr val="0076BA"/>
                  </a:solidFill>
                  <a:latin typeface="Helvetica Neue"/>
                  <a:ea typeface="Helvetica Neue"/>
                  <a:cs typeface="Helvetica Neue"/>
                  <a:sym typeface="Helvetica Neue"/>
                </a:defRPr>
              </a:lvl1pPr>
            </a:lstStyle>
            <a:p>
              <a:r>
                <a:t>2 stages AO</a:t>
              </a:r>
            </a:p>
          </p:txBody>
        </p:sp>
        <p:sp>
          <p:nvSpPr>
            <p:cNvPr id="27" name="Integral Field…">
              <a:extLst>
                <a:ext uri="{FF2B5EF4-FFF2-40B4-BE49-F238E27FC236}">
                  <a16:creationId xmlns:a16="http://schemas.microsoft.com/office/drawing/2014/main" id="{3F0923EF-2AF7-4C83-E352-E9E38399B108}"/>
                </a:ext>
              </a:extLst>
            </p:cNvPr>
            <p:cNvSpPr txBox="1"/>
            <p:nvPr/>
          </p:nvSpPr>
          <p:spPr>
            <a:xfrm>
              <a:off x="6272191" y="2739210"/>
              <a:ext cx="1553973" cy="6283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lgn="ctr" defTabSz="1219169">
                <a:defRPr b="1">
                  <a:solidFill>
                    <a:srgbClr val="0076BA"/>
                  </a:solidFill>
                  <a:latin typeface="Helvetica Neue"/>
                  <a:ea typeface="Helvetica Neue"/>
                  <a:cs typeface="Helvetica Neue"/>
                  <a:sym typeface="Helvetica Neue"/>
                </a:defRPr>
              </a:pPr>
              <a:r>
                <a:t>Integral Field</a:t>
              </a:r>
            </a:p>
            <a:p>
              <a:pPr algn="ctr" defTabSz="1219169">
                <a:defRPr b="1">
                  <a:solidFill>
                    <a:srgbClr val="0076BA"/>
                  </a:solidFill>
                  <a:latin typeface="Helvetica Neue"/>
                  <a:ea typeface="Helvetica Neue"/>
                  <a:cs typeface="Helvetica Neue"/>
                  <a:sym typeface="Helvetica Neue"/>
                </a:defRPr>
              </a:pPr>
              <a:r>
                <a:t>Spectrograph</a:t>
              </a:r>
            </a:p>
          </p:txBody>
        </p:sp>
      </p:grpSp>
      <p:sp>
        <p:nvSpPr>
          <p:cNvPr id="28" name="WP 1.5 : compact spectrographs">
            <a:extLst>
              <a:ext uri="{FF2B5EF4-FFF2-40B4-BE49-F238E27FC236}">
                <a16:creationId xmlns:a16="http://schemas.microsoft.com/office/drawing/2014/main" id="{A7D9001B-764C-989F-8FA1-6387CA5F6B67}"/>
              </a:ext>
            </a:extLst>
          </p:cNvPr>
          <p:cNvSpPr txBox="1"/>
          <p:nvPr/>
        </p:nvSpPr>
        <p:spPr>
          <a:xfrm>
            <a:off x="9724556" y="4576470"/>
            <a:ext cx="1740781" cy="6565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WP 1.5 : compact spectrographs</a:t>
            </a:r>
          </a:p>
        </p:txBody>
      </p:sp>
      <p:grpSp>
        <p:nvGrpSpPr>
          <p:cNvPr id="29" name="Grouper">
            <a:extLst>
              <a:ext uri="{FF2B5EF4-FFF2-40B4-BE49-F238E27FC236}">
                <a16:creationId xmlns:a16="http://schemas.microsoft.com/office/drawing/2014/main" id="{9D35B075-01E5-D9BD-27EC-A1D34632DD0F}"/>
              </a:ext>
            </a:extLst>
          </p:cNvPr>
          <p:cNvGrpSpPr/>
          <p:nvPr/>
        </p:nvGrpSpPr>
        <p:grpSpPr>
          <a:xfrm>
            <a:off x="3707582" y="4733103"/>
            <a:ext cx="2082135" cy="1702504"/>
            <a:chOff x="0" y="0"/>
            <a:chExt cx="2082133" cy="1702502"/>
          </a:xfrm>
        </p:grpSpPr>
        <p:sp>
          <p:nvSpPr>
            <p:cNvPr id="30" name="WP 1.1 : XAO WFS">
              <a:extLst>
                <a:ext uri="{FF2B5EF4-FFF2-40B4-BE49-F238E27FC236}">
                  <a16:creationId xmlns:a16="http://schemas.microsoft.com/office/drawing/2014/main" id="{5F90F4CA-72C3-2C86-D54A-788832B4F39C}"/>
                </a:ext>
              </a:extLst>
            </p:cNvPr>
            <p:cNvSpPr txBox="1"/>
            <p:nvPr/>
          </p:nvSpPr>
          <p:spPr>
            <a:xfrm>
              <a:off x="0" y="0"/>
              <a:ext cx="2082134" cy="377190"/>
            </a:xfrm>
            <a:prstGeom prst="rect">
              <a:avLst/>
            </a:prstGeom>
            <a:gradFill flip="none" rotWithShape="1">
              <a:gsLst>
                <a:gs pos="0">
                  <a:srgbClr val="8F658D"/>
                </a:gs>
                <a:gs pos="50000">
                  <a:srgbClr val="844B80"/>
                </a:gs>
                <a:gs pos="100000">
                  <a:srgbClr val="774073"/>
                </a:gs>
              </a:gsLst>
              <a:lin ang="5400000" scaled="0"/>
            </a:gradFill>
            <a:ln w="6350" cap="flat">
              <a:solidFill>
                <a:schemeClr val="accent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defRPr>
              </a:lvl1pPr>
            </a:lstStyle>
            <a:p>
              <a:r>
                <a:t>WP 1.1 : XAO WFS</a:t>
              </a:r>
            </a:p>
          </p:txBody>
        </p:sp>
        <p:sp>
          <p:nvSpPr>
            <p:cNvPr id="31" name="WP 1.2 : RTC">
              <a:extLst>
                <a:ext uri="{FF2B5EF4-FFF2-40B4-BE49-F238E27FC236}">
                  <a16:creationId xmlns:a16="http://schemas.microsoft.com/office/drawing/2014/main" id="{6C0C2F73-5F27-0E82-BA45-D0B20CF29143}"/>
                </a:ext>
              </a:extLst>
            </p:cNvPr>
            <p:cNvSpPr txBox="1"/>
            <p:nvPr/>
          </p:nvSpPr>
          <p:spPr>
            <a:xfrm>
              <a:off x="0" y="445486"/>
              <a:ext cx="2082134" cy="377191"/>
            </a:xfrm>
            <a:prstGeom prst="rect">
              <a:avLst/>
            </a:prstGeom>
            <a:gradFill flip="none" rotWithShape="1">
              <a:gsLst>
                <a:gs pos="0">
                  <a:srgbClr val="8F658D"/>
                </a:gs>
                <a:gs pos="50000">
                  <a:srgbClr val="844B80"/>
                </a:gs>
                <a:gs pos="100000">
                  <a:srgbClr val="774073"/>
                </a:gs>
              </a:gsLst>
              <a:lin ang="5400000" scaled="0"/>
            </a:gradFill>
            <a:ln w="6350" cap="flat">
              <a:solidFill>
                <a:schemeClr val="accent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defRPr>
              </a:lvl1pPr>
            </a:lstStyle>
            <a:p>
              <a:r>
                <a:t>WP 1.2 : RTC</a:t>
              </a:r>
            </a:p>
          </p:txBody>
        </p:sp>
        <p:sp>
          <p:nvSpPr>
            <p:cNvPr id="32" name="WP 1.6 : AMINO">
              <a:extLst>
                <a:ext uri="{FF2B5EF4-FFF2-40B4-BE49-F238E27FC236}">
                  <a16:creationId xmlns:a16="http://schemas.microsoft.com/office/drawing/2014/main" id="{B17FDFD8-5D41-4DA7-00BC-88347BAC5F3F}"/>
                </a:ext>
              </a:extLst>
            </p:cNvPr>
            <p:cNvSpPr txBox="1"/>
            <p:nvPr/>
          </p:nvSpPr>
          <p:spPr>
            <a:xfrm>
              <a:off x="0" y="1325312"/>
              <a:ext cx="2082134" cy="377191"/>
            </a:xfrm>
            <a:prstGeom prst="rect">
              <a:avLst/>
            </a:prstGeom>
            <a:gradFill flip="none" rotWithShape="1">
              <a:gsLst>
                <a:gs pos="0">
                  <a:srgbClr val="8F658D"/>
                </a:gs>
                <a:gs pos="50000">
                  <a:srgbClr val="844B80"/>
                </a:gs>
                <a:gs pos="100000">
                  <a:srgbClr val="774073"/>
                </a:gs>
              </a:gsLst>
              <a:lin ang="5400000" scaled="0"/>
            </a:gradFill>
            <a:ln w="6350" cap="flat">
              <a:solidFill>
                <a:schemeClr val="accent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defRPr>
              </a:lvl1pPr>
            </a:lstStyle>
            <a:p>
              <a:r>
                <a:t>WP 1.6 : AMINO</a:t>
              </a:r>
            </a:p>
          </p:txBody>
        </p:sp>
        <p:sp>
          <p:nvSpPr>
            <p:cNvPr id="33" name="WP 1.3 : FlexSiMirror">
              <a:extLst>
                <a:ext uri="{FF2B5EF4-FFF2-40B4-BE49-F238E27FC236}">
                  <a16:creationId xmlns:a16="http://schemas.microsoft.com/office/drawing/2014/main" id="{4BA5D05D-7D0E-E671-7F88-997DE9956E21}"/>
                </a:ext>
              </a:extLst>
            </p:cNvPr>
            <p:cNvSpPr txBox="1"/>
            <p:nvPr/>
          </p:nvSpPr>
          <p:spPr>
            <a:xfrm>
              <a:off x="0" y="885399"/>
              <a:ext cx="2082134" cy="377191"/>
            </a:xfrm>
            <a:prstGeom prst="rect">
              <a:avLst/>
            </a:prstGeom>
            <a:gradFill flip="none" rotWithShape="1">
              <a:gsLst>
                <a:gs pos="0">
                  <a:srgbClr val="8F658D"/>
                </a:gs>
                <a:gs pos="50000">
                  <a:srgbClr val="844B80"/>
                </a:gs>
                <a:gs pos="100000">
                  <a:srgbClr val="774073"/>
                </a:gs>
              </a:gsLst>
              <a:lin ang="5400000" scaled="0"/>
            </a:gradFill>
            <a:ln w="6350" cap="flat">
              <a:solidFill>
                <a:schemeClr val="accent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defRPr>
              </a:lvl1pPr>
            </a:lstStyle>
            <a:p>
              <a:r>
                <a:t>WP 1.3 : FlexSiMirror</a:t>
              </a:r>
            </a:p>
          </p:txBody>
        </p:sp>
      </p:grpSp>
      <p:sp>
        <p:nvSpPr>
          <p:cNvPr id="34" name="Synergy : Gaia, ALMA, JWST">
            <a:extLst>
              <a:ext uri="{FF2B5EF4-FFF2-40B4-BE49-F238E27FC236}">
                <a16:creationId xmlns:a16="http://schemas.microsoft.com/office/drawing/2014/main" id="{A17725A4-CA65-0580-A443-65C6F1DB8EB1}"/>
              </a:ext>
            </a:extLst>
          </p:cNvPr>
          <p:cNvSpPr txBox="1"/>
          <p:nvPr/>
        </p:nvSpPr>
        <p:spPr>
          <a:xfrm>
            <a:off x="10194969" y="6348342"/>
            <a:ext cx="1987826" cy="489386"/>
          </a:xfrm>
          <a:prstGeom prst="rect">
            <a:avLst/>
          </a:prstGeom>
          <a:gradFill>
            <a:gsLst>
              <a:gs pos="0">
                <a:srgbClr val="AA4849"/>
              </a:gs>
              <a:gs pos="50000">
                <a:srgbClr val="A40B11"/>
              </a:gs>
              <a:gs pos="100000">
                <a:srgbClr val="970409"/>
              </a:gs>
            </a:gsLst>
            <a:lin ang="5400000"/>
          </a:gradFill>
          <a:ln w="635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defRPr>
                <a:solidFill>
                  <a:srgbClr val="FFFFFF"/>
                </a:solidFill>
                <a:latin typeface="Arago-Regular"/>
                <a:ea typeface="Arago-Regular"/>
                <a:cs typeface="Arago-Regular"/>
                <a:sym typeface="Arago-Regular"/>
              </a:defRPr>
            </a:lvl1pPr>
          </a:lstStyle>
          <a:p>
            <a:r>
              <a:rPr lang="en-US" dirty="0" err="1"/>
              <a:t>Offres</a:t>
            </a:r>
            <a:r>
              <a:rPr lang="en-US" dirty="0"/>
              <a:t> Postdocs</a:t>
            </a:r>
            <a:endParaRPr dirty="0"/>
          </a:p>
        </p:txBody>
      </p:sp>
    </p:spTree>
    <p:extLst>
      <p:ext uri="{BB962C8B-B14F-4D97-AF65-F5344CB8AC3E}">
        <p14:creationId xmlns:p14="http://schemas.microsoft.com/office/powerpoint/2010/main" val="3196527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385FB-33E3-31D7-7FF9-44C9C07DC04E}"/>
              </a:ext>
            </a:extLst>
          </p:cNvPr>
          <p:cNvSpPr>
            <a:spLocks noGrp="1"/>
          </p:cNvSpPr>
          <p:nvPr>
            <p:ph type="title"/>
          </p:nvPr>
        </p:nvSpPr>
        <p:spPr/>
        <p:txBody>
          <a:bodyPr/>
          <a:lstStyle/>
          <a:p>
            <a:endParaRPr lang="fr-FR"/>
          </a:p>
        </p:txBody>
      </p:sp>
      <p:sp>
        <p:nvSpPr>
          <p:cNvPr id="3" name="Rectangle à coins arrondis 3">
            <a:extLst>
              <a:ext uri="{FF2B5EF4-FFF2-40B4-BE49-F238E27FC236}">
                <a16:creationId xmlns:a16="http://schemas.microsoft.com/office/drawing/2014/main" id="{32B57035-8D29-C923-4DC9-B8BDF49AF245}"/>
              </a:ext>
            </a:extLst>
          </p:cNvPr>
          <p:cNvSpPr/>
          <p:nvPr/>
        </p:nvSpPr>
        <p:spPr>
          <a:xfrm>
            <a:off x="641603"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Les défis du Futur</a:t>
            </a:r>
          </a:p>
        </p:txBody>
      </p:sp>
      <p:pic>
        <p:nvPicPr>
          <p:cNvPr id="6" name="pasted-image.tiff" descr="pasted-image.tiff">
            <a:extLst>
              <a:ext uri="{FF2B5EF4-FFF2-40B4-BE49-F238E27FC236}">
                <a16:creationId xmlns:a16="http://schemas.microsoft.com/office/drawing/2014/main" id="{E4370048-362C-D3A6-DAC5-BD303D4E935C}"/>
              </a:ext>
            </a:extLst>
          </p:cNvPr>
          <p:cNvPicPr>
            <a:picLocks noChangeAspect="1"/>
          </p:cNvPicPr>
          <p:nvPr/>
        </p:nvPicPr>
        <p:blipFill>
          <a:blip r:embed="rId2"/>
          <a:stretch>
            <a:fillRect/>
          </a:stretch>
        </p:blipFill>
        <p:spPr>
          <a:xfrm>
            <a:off x="247490" y="1965404"/>
            <a:ext cx="3257042" cy="2035652"/>
          </a:xfrm>
          <a:prstGeom prst="rect">
            <a:avLst/>
          </a:prstGeom>
          <a:ln w="12700">
            <a:miter lim="400000"/>
          </a:ln>
        </p:spPr>
      </p:pic>
      <p:sp>
        <p:nvSpPr>
          <p:cNvPr id="7" name="to detect Earth analogs">
            <a:extLst>
              <a:ext uri="{FF2B5EF4-FFF2-40B4-BE49-F238E27FC236}">
                <a16:creationId xmlns:a16="http://schemas.microsoft.com/office/drawing/2014/main" id="{B8C48C3D-7492-AD94-2F71-9CC12388D386}"/>
              </a:ext>
            </a:extLst>
          </p:cNvPr>
          <p:cNvSpPr txBox="1"/>
          <p:nvPr/>
        </p:nvSpPr>
        <p:spPr>
          <a:xfrm>
            <a:off x="77247" y="1476032"/>
            <a:ext cx="3822440" cy="383695"/>
          </a:xfrm>
          <a:prstGeom prst="rect">
            <a:avLst/>
          </a:prstGeom>
          <a:solidFill>
            <a:srgbClr val="B0564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marR="50800" algn="ctr" defTabSz="866965">
              <a:lnSpc>
                <a:spcPct val="90000"/>
              </a:lnSpc>
              <a:defRPr sz="2800" b="1">
                <a:solidFill>
                  <a:srgbClr val="FFFFFF"/>
                </a:solidFill>
              </a:defRPr>
            </a:lvl1pPr>
          </a:lstStyle>
          <a:p>
            <a:r>
              <a:rPr sz="2400" dirty="0"/>
              <a:t>to detect Earth analogs</a:t>
            </a:r>
          </a:p>
        </p:txBody>
      </p:sp>
      <p:sp>
        <p:nvSpPr>
          <p:cNvPr id="8" name="Habitable Worlds Observer (HWO)…">
            <a:extLst>
              <a:ext uri="{FF2B5EF4-FFF2-40B4-BE49-F238E27FC236}">
                <a16:creationId xmlns:a16="http://schemas.microsoft.com/office/drawing/2014/main" id="{DF2FA9B2-AE07-DED3-C267-5A41210250C6}"/>
              </a:ext>
            </a:extLst>
          </p:cNvPr>
          <p:cNvSpPr txBox="1"/>
          <p:nvPr/>
        </p:nvSpPr>
        <p:spPr>
          <a:xfrm>
            <a:off x="7465082" y="1487550"/>
            <a:ext cx="4726918" cy="1605143"/>
          </a:xfrm>
          <a:prstGeom prst="rect">
            <a:avLst/>
          </a:prstGeom>
          <a:solidFill>
            <a:schemeClr val="accent2"/>
          </a:solidFill>
          <a:ln w="12700">
            <a:solidFill>
              <a:srgbClr val="24384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indent="127000" algn="ctr" defTabSz="412750">
              <a:defRPr sz="1900">
                <a:solidFill>
                  <a:srgbClr val="FFFFFF"/>
                </a:solidFill>
                <a:latin typeface="Helvetica Neue Medium"/>
                <a:ea typeface="Helvetica Neue Medium"/>
                <a:cs typeface="Helvetica Neue Medium"/>
                <a:sym typeface="Helvetica Neue Medium"/>
              </a:defRPr>
            </a:pPr>
            <a:r>
              <a:rPr sz="1600" b="1" dirty="0">
                <a:solidFill>
                  <a:srgbClr val="FF2600"/>
                </a:solidFill>
                <a:latin typeface="Helvetica Neue"/>
                <a:ea typeface="Helvetica Neue"/>
                <a:cs typeface="Helvetica Neue"/>
                <a:sym typeface="Helvetica Neue"/>
              </a:rPr>
              <a:t>Habitable Worlds Observer (HWO) </a:t>
            </a:r>
          </a:p>
          <a:p>
            <a:pPr indent="127000" algn="ctr" defTabSz="412750">
              <a:defRPr sz="1900">
                <a:solidFill>
                  <a:srgbClr val="FFFFFF"/>
                </a:solidFill>
                <a:latin typeface="Helvetica Neue Medium"/>
                <a:ea typeface="Helvetica Neue Medium"/>
                <a:cs typeface="Helvetica Neue Medium"/>
                <a:sym typeface="Helvetica Neue Medium"/>
              </a:defRPr>
            </a:pPr>
            <a:r>
              <a:rPr sz="1600" b="1" dirty="0" err="1">
                <a:latin typeface="Helvetica Neue"/>
                <a:ea typeface="Helvetica Neue"/>
                <a:cs typeface="Helvetica Neue"/>
                <a:sym typeface="Helvetica Neue"/>
              </a:rPr>
              <a:t>Astrodecadal</a:t>
            </a:r>
            <a:r>
              <a:rPr sz="1600" b="1" dirty="0">
                <a:latin typeface="Helvetica Neue"/>
                <a:ea typeface="Helvetica Neue"/>
                <a:cs typeface="Helvetica Neue"/>
                <a:sym typeface="Helvetica Neue"/>
              </a:rPr>
              <a:t> survey recommends 6m telescope UV/O/IR </a:t>
            </a:r>
          </a:p>
          <a:p>
            <a:pPr indent="127000" algn="ctr" defTabSz="412750">
              <a:defRPr sz="1900">
                <a:solidFill>
                  <a:srgbClr val="FFFFFF"/>
                </a:solidFill>
                <a:latin typeface="Helvetica Neue Medium"/>
                <a:ea typeface="Helvetica Neue Medium"/>
                <a:cs typeface="Helvetica Neue Medium"/>
                <a:sym typeface="Helvetica Neue Medium"/>
              </a:defRPr>
            </a:pPr>
            <a:r>
              <a:rPr sz="1600" b="1" dirty="0">
                <a:solidFill>
                  <a:srgbClr val="FF2600"/>
                </a:solidFill>
                <a:latin typeface="Helvetica Neue"/>
                <a:ea typeface="Helvetica Neue"/>
                <a:cs typeface="Helvetica Neue"/>
                <a:sym typeface="Helvetica Neue"/>
              </a:rPr>
              <a:t>Large Interferometer For Exoplanets (LIFE) </a:t>
            </a:r>
          </a:p>
          <a:p>
            <a:pPr indent="127000" algn="ctr" defTabSz="412750">
              <a:defRPr sz="1900">
                <a:solidFill>
                  <a:srgbClr val="FFFFFF"/>
                </a:solidFill>
                <a:latin typeface="Helvetica Neue Medium"/>
                <a:ea typeface="Helvetica Neue Medium"/>
                <a:cs typeface="Helvetica Neue Medium"/>
                <a:sym typeface="Helvetica Neue Medium"/>
              </a:defRPr>
            </a:pPr>
            <a:r>
              <a:rPr sz="1600" b="1" dirty="0">
                <a:latin typeface="Helvetica Neue"/>
                <a:ea typeface="Helvetica Neue"/>
                <a:cs typeface="Helvetica Neue"/>
                <a:sym typeface="Helvetica Neue"/>
              </a:rPr>
              <a:t>potential mission for ESA Voyage 2050 </a:t>
            </a:r>
          </a:p>
        </p:txBody>
      </p:sp>
      <p:pic>
        <p:nvPicPr>
          <p:cNvPr id="9" name="pasted-image.tiff" descr="pasted-image.tiff">
            <a:extLst>
              <a:ext uri="{FF2B5EF4-FFF2-40B4-BE49-F238E27FC236}">
                <a16:creationId xmlns:a16="http://schemas.microsoft.com/office/drawing/2014/main" id="{694D94B7-43D9-39C9-93C9-F7FC75252FB2}"/>
              </a:ext>
            </a:extLst>
          </p:cNvPr>
          <p:cNvPicPr>
            <a:picLocks noChangeAspect="1"/>
          </p:cNvPicPr>
          <p:nvPr/>
        </p:nvPicPr>
        <p:blipFill>
          <a:blip r:embed="rId3"/>
          <a:stretch>
            <a:fillRect/>
          </a:stretch>
        </p:blipFill>
        <p:spPr>
          <a:xfrm>
            <a:off x="39349" y="4246895"/>
            <a:ext cx="4990436" cy="2558056"/>
          </a:xfrm>
          <a:prstGeom prst="rect">
            <a:avLst/>
          </a:prstGeom>
          <a:ln w="12700">
            <a:miter lim="400000"/>
          </a:ln>
        </p:spPr>
      </p:pic>
      <p:grpSp>
        <p:nvGrpSpPr>
          <p:cNvPr id="10" name="Grouper">
            <a:extLst>
              <a:ext uri="{FF2B5EF4-FFF2-40B4-BE49-F238E27FC236}">
                <a16:creationId xmlns:a16="http://schemas.microsoft.com/office/drawing/2014/main" id="{115007C8-BB9F-3844-7861-0A51C9DA5AB8}"/>
              </a:ext>
            </a:extLst>
          </p:cNvPr>
          <p:cNvGrpSpPr/>
          <p:nvPr/>
        </p:nvGrpSpPr>
        <p:grpSpPr>
          <a:xfrm>
            <a:off x="4671505" y="1350719"/>
            <a:ext cx="7607980" cy="5492976"/>
            <a:chOff x="734091" y="596340"/>
            <a:chExt cx="7607978" cy="5492974"/>
          </a:xfrm>
        </p:grpSpPr>
        <p:pic>
          <p:nvPicPr>
            <p:cNvPr id="12" name="pasted-image.tiff" descr="pasted-image.tiff">
              <a:extLst>
                <a:ext uri="{FF2B5EF4-FFF2-40B4-BE49-F238E27FC236}">
                  <a16:creationId xmlns:a16="http://schemas.microsoft.com/office/drawing/2014/main" id="{37B575BD-FD24-61C6-B22A-255F04EEC40E}"/>
                </a:ext>
              </a:extLst>
            </p:cNvPr>
            <p:cNvPicPr>
              <a:picLocks noChangeAspect="1"/>
            </p:cNvPicPr>
            <p:nvPr/>
          </p:nvPicPr>
          <p:blipFill>
            <a:blip r:embed="rId4"/>
            <a:stretch>
              <a:fillRect/>
            </a:stretch>
          </p:blipFill>
          <p:spPr>
            <a:xfrm>
              <a:off x="4232550" y="4034554"/>
              <a:ext cx="4109519" cy="2054760"/>
            </a:xfrm>
            <a:prstGeom prst="rect">
              <a:avLst/>
            </a:prstGeom>
            <a:ln w="12700" cap="flat">
              <a:noFill/>
              <a:miter lim="400000"/>
            </a:ln>
            <a:effectLst/>
          </p:spPr>
        </p:pic>
        <p:pic>
          <p:nvPicPr>
            <p:cNvPr id="11" name="Image" descr="Image">
              <a:extLst>
                <a:ext uri="{FF2B5EF4-FFF2-40B4-BE49-F238E27FC236}">
                  <a16:creationId xmlns:a16="http://schemas.microsoft.com/office/drawing/2014/main" id="{87204565-CA56-A96C-2A15-28F54021F4FE}"/>
                </a:ext>
              </a:extLst>
            </p:cNvPr>
            <p:cNvPicPr>
              <a:picLocks noChangeAspect="1"/>
            </p:cNvPicPr>
            <p:nvPr/>
          </p:nvPicPr>
          <p:blipFill>
            <a:blip r:embed="rId5"/>
            <a:stretch>
              <a:fillRect/>
            </a:stretch>
          </p:blipFill>
          <p:spPr>
            <a:xfrm>
              <a:off x="1711700" y="2563480"/>
              <a:ext cx="3664178" cy="2061101"/>
            </a:xfrm>
            <a:prstGeom prst="rect">
              <a:avLst/>
            </a:prstGeom>
            <a:ln w="12700" cap="flat">
              <a:noFill/>
              <a:miter lim="400000"/>
            </a:ln>
            <a:effectLst/>
          </p:spPr>
        </p:pic>
        <p:sp>
          <p:nvSpPr>
            <p:cNvPr id="13" name="WP 1.7 : RETINA">
              <a:extLst>
                <a:ext uri="{FF2B5EF4-FFF2-40B4-BE49-F238E27FC236}">
                  <a16:creationId xmlns:a16="http://schemas.microsoft.com/office/drawing/2014/main" id="{9D2B8FE0-61A0-7156-8350-51A7C393DB2B}"/>
                </a:ext>
              </a:extLst>
            </p:cNvPr>
            <p:cNvSpPr txBox="1"/>
            <p:nvPr/>
          </p:nvSpPr>
          <p:spPr>
            <a:xfrm>
              <a:off x="827286" y="2735223"/>
              <a:ext cx="1878141" cy="377191"/>
            </a:xfrm>
            <a:prstGeom prst="rect">
              <a:avLst/>
            </a:prstGeom>
            <a:gradFill flip="none" rotWithShape="1">
              <a:gsLst>
                <a:gs pos="0">
                  <a:srgbClr val="8F658D"/>
                </a:gs>
                <a:gs pos="50000">
                  <a:srgbClr val="844B80"/>
                </a:gs>
                <a:gs pos="100000">
                  <a:srgbClr val="774073"/>
                </a:gs>
              </a:gsLst>
              <a:lin ang="5400000" scaled="0"/>
            </a:gradFill>
            <a:ln w="6350" cap="flat">
              <a:solidFill>
                <a:schemeClr val="accent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defRPr>
              </a:lvl1pPr>
            </a:lstStyle>
            <a:p>
              <a:r>
                <a:rPr dirty="0"/>
                <a:t>WP 1.7 : RETINA</a:t>
              </a:r>
            </a:p>
          </p:txBody>
        </p:sp>
        <p:sp>
          <p:nvSpPr>
            <p:cNvPr id="14" name="WP 1.4 : Photonics">
              <a:extLst>
                <a:ext uri="{FF2B5EF4-FFF2-40B4-BE49-F238E27FC236}">
                  <a16:creationId xmlns:a16="http://schemas.microsoft.com/office/drawing/2014/main" id="{FA47F22C-54E7-E9B6-3DDF-6D59736EEC06}"/>
                </a:ext>
              </a:extLst>
            </p:cNvPr>
            <p:cNvSpPr txBox="1"/>
            <p:nvPr/>
          </p:nvSpPr>
          <p:spPr>
            <a:xfrm>
              <a:off x="6289502" y="3274567"/>
              <a:ext cx="1878141" cy="377191"/>
            </a:xfrm>
            <a:prstGeom prst="rect">
              <a:avLst/>
            </a:prstGeom>
            <a:gradFill flip="none" rotWithShape="1">
              <a:gsLst>
                <a:gs pos="0">
                  <a:srgbClr val="8F658D"/>
                </a:gs>
                <a:gs pos="50000">
                  <a:srgbClr val="844B80"/>
                </a:gs>
                <a:gs pos="100000">
                  <a:srgbClr val="774073"/>
                </a:gs>
              </a:gsLst>
              <a:lin ang="5400000" scaled="0"/>
            </a:gradFill>
            <a:ln w="6350" cap="flat">
              <a:solidFill>
                <a:schemeClr val="accent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defRPr>
              </a:lvl1pPr>
            </a:lstStyle>
            <a:p>
              <a:r>
                <a:t>WP 1.4 : Photonics</a:t>
              </a:r>
            </a:p>
          </p:txBody>
        </p:sp>
        <p:pic>
          <p:nvPicPr>
            <p:cNvPr id="15" name="Image" descr="Image">
              <a:extLst>
                <a:ext uri="{FF2B5EF4-FFF2-40B4-BE49-F238E27FC236}">
                  <a16:creationId xmlns:a16="http://schemas.microsoft.com/office/drawing/2014/main" id="{E40F7262-CB90-A4E4-CCFC-AAE9A477D36B}"/>
                </a:ext>
              </a:extLst>
            </p:cNvPr>
            <p:cNvPicPr>
              <a:picLocks noChangeAspect="1"/>
            </p:cNvPicPr>
            <p:nvPr/>
          </p:nvPicPr>
          <p:blipFill>
            <a:blip r:embed="rId6"/>
            <a:stretch>
              <a:fillRect/>
            </a:stretch>
          </p:blipFill>
          <p:spPr>
            <a:xfrm>
              <a:off x="734091" y="758126"/>
              <a:ext cx="2755409" cy="1836481"/>
            </a:xfrm>
            <a:prstGeom prst="rect">
              <a:avLst/>
            </a:prstGeom>
            <a:ln w="12700" cap="flat">
              <a:noFill/>
              <a:miter lim="400000"/>
            </a:ln>
            <a:effectLst/>
          </p:spPr>
        </p:pic>
        <p:sp>
          <p:nvSpPr>
            <p:cNvPr id="16" name="Roman Space Telescope">
              <a:extLst>
                <a:ext uri="{FF2B5EF4-FFF2-40B4-BE49-F238E27FC236}">
                  <a16:creationId xmlns:a16="http://schemas.microsoft.com/office/drawing/2014/main" id="{BAEFA6FB-FEA3-C381-B520-861B20CD64B7}"/>
                </a:ext>
              </a:extLst>
            </p:cNvPr>
            <p:cNvSpPr txBox="1"/>
            <p:nvPr/>
          </p:nvSpPr>
          <p:spPr>
            <a:xfrm>
              <a:off x="995060" y="596340"/>
              <a:ext cx="2327051" cy="383540"/>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Roman Space Telescope</a:t>
              </a:r>
            </a:p>
          </p:txBody>
        </p:sp>
        <p:sp>
          <p:nvSpPr>
            <p:cNvPr id="17" name="Habitable Worlds Observatory">
              <a:extLst>
                <a:ext uri="{FF2B5EF4-FFF2-40B4-BE49-F238E27FC236}">
                  <a16:creationId xmlns:a16="http://schemas.microsoft.com/office/drawing/2014/main" id="{1CA9FDF3-7317-2608-3C1A-4F865E555EF4}"/>
                </a:ext>
              </a:extLst>
            </p:cNvPr>
            <p:cNvSpPr txBox="1"/>
            <p:nvPr/>
          </p:nvSpPr>
          <p:spPr>
            <a:xfrm>
              <a:off x="3954161" y="2482849"/>
              <a:ext cx="2912056" cy="383541"/>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Habitable Worlds Observatory</a:t>
              </a:r>
            </a:p>
          </p:txBody>
        </p:sp>
        <p:sp>
          <p:nvSpPr>
            <p:cNvPr id="18" name="LIFE">
              <a:extLst>
                <a:ext uri="{FF2B5EF4-FFF2-40B4-BE49-F238E27FC236}">
                  <a16:creationId xmlns:a16="http://schemas.microsoft.com/office/drawing/2014/main" id="{D9B69510-1117-0845-7C6B-920AB6E7BF35}"/>
                </a:ext>
              </a:extLst>
            </p:cNvPr>
            <p:cNvSpPr txBox="1"/>
            <p:nvPr/>
          </p:nvSpPr>
          <p:spPr>
            <a:xfrm>
              <a:off x="7497461" y="3832572"/>
              <a:ext cx="487200" cy="383541"/>
            </a:xfrm>
            <a:prstGeom prst="rect">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LIFE</a:t>
              </a:r>
            </a:p>
          </p:txBody>
        </p:sp>
      </p:grpSp>
    </p:spTree>
    <p:extLst>
      <p:ext uri="{BB962C8B-B14F-4D97-AF65-F5344CB8AC3E}">
        <p14:creationId xmlns:p14="http://schemas.microsoft.com/office/powerpoint/2010/main" val="1002444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Axe 5 : Modélisation numérique et analyse de données</a:t>
            </a:r>
          </a:p>
        </p:txBody>
      </p:sp>
      <p:sp>
        <p:nvSpPr>
          <p:cNvPr id="3" name="Rectangle 2"/>
          <p:cNvSpPr/>
          <p:nvPr/>
        </p:nvSpPr>
        <p:spPr>
          <a:xfrm>
            <a:off x="610651" y="1271173"/>
            <a:ext cx="12013531" cy="2369880"/>
          </a:xfrm>
          <a:prstGeom prst="rect">
            <a:avLst/>
          </a:prstGeom>
        </p:spPr>
        <p:txBody>
          <a:bodyPr wrap="square">
            <a:spAutoFit/>
          </a:bodyPr>
          <a:lstStyle/>
          <a:p>
            <a:pPr algn="just"/>
            <a:r>
              <a:rPr lang="fr-FR" sz="2400" b="1" dirty="0"/>
              <a:t>4 Projets ciblés</a:t>
            </a:r>
          </a:p>
          <a:p>
            <a:pPr algn="just"/>
            <a:endParaRPr lang="fr-FR" sz="2400" b="1" dirty="0"/>
          </a:p>
          <a:p>
            <a:pPr marL="285750" indent="-285750" algn="just">
              <a:buFont typeface="Arial" panose="020B0604020202020204" pitchFamily="34" charset="0"/>
              <a:buChar char="•"/>
            </a:pPr>
            <a:r>
              <a:rPr lang="fr-FR" sz="2000" b="1" dirty="0" err="1"/>
              <a:t>MHD@Exascale</a:t>
            </a:r>
            <a:r>
              <a:rPr lang="fr-FR" sz="2000" b="1" dirty="0"/>
              <a:t> </a:t>
            </a:r>
            <a:r>
              <a:rPr lang="fr-FR" sz="2000" dirty="0"/>
              <a:t>(Simulation MHD à l'ère de l’</a:t>
            </a:r>
            <a:r>
              <a:rPr lang="fr-FR" sz="2000" dirty="0" err="1"/>
              <a:t>Exascale</a:t>
            </a:r>
            <a:r>
              <a:rPr lang="fr-FR" sz="2000" dirty="0"/>
              <a:t> - 1.6 M€)</a:t>
            </a:r>
          </a:p>
          <a:p>
            <a:pPr marL="285750" indent="-285750" algn="just">
              <a:buFont typeface="Arial" panose="020B0604020202020204" pitchFamily="34" charset="0"/>
              <a:buChar char="•"/>
            </a:pPr>
            <a:r>
              <a:rPr lang="fr-FR" sz="2000" b="1" dirty="0"/>
              <a:t>AI data </a:t>
            </a:r>
            <a:r>
              <a:rPr lang="fr-FR" sz="2000" b="1" dirty="0" err="1"/>
              <a:t>analysis</a:t>
            </a:r>
            <a:r>
              <a:rPr lang="fr-FR" sz="2000" b="1" dirty="0"/>
              <a:t> </a:t>
            </a:r>
            <a:r>
              <a:rPr lang="fr-FR" sz="2000" dirty="0"/>
              <a:t> (Analyse d'observations astrophysiques par IA - 1.5 M€)   </a:t>
            </a:r>
          </a:p>
          <a:p>
            <a:pPr marL="285750" indent="-285750" algn="just">
              <a:buFont typeface="Arial" panose="020B0604020202020204" pitchFamily="34" charset="0"/>
              <a:buChar char="•"/>
            </a:pPr>
            <a:r>
              <a:rPr lang="fr-FR" sz="2000" b="1" dirty="0"/>
              <a:t>UPCAO</a:t>
            </a:r>
            <a:r>
              <a:rPr lang="fr-FR" sz="2000" dirty="0"/>
              <a:t> (Contrôle non-supervisé et prédictif pour l'optique adaptive - 1.3 M€)</a:t>
            </a:r>
          </a:p>
          <a:p>
            <a:pPr marL="285750" indent="-285750" algn="just">
              <a:buFont typeface="Arial" panose="020B0604020202020204" pitchFamily="34" charset="0"/>
              <a:buChar char="•"/>
            </a:pPr>
            <a:r>
              <a:rPr lang="fr-FR" sz="2000" b="1" dirty="0" err="1"/>
              <a:t>SmSO</a:t>
            </a:r>
            <a:r>
              <a:rPr lang="fr-FR" sz="2000" dirty="0"/>
              <a:t> (Programmation intelligente des séquences d'observation - 0.5 M€)</a:t>
            </a:r>
          </a:p>
          <a:p>
            <a:pPr algn="just"/>
            <a:endParaRPr lang="fr-FR" sz="2000" dirty="0"/>
          </a:p>
        </p:txBody>
      </p:sp>
      <p:sp>
        <p:nvSpPr>
          <p:cNvPr id="5" name="Rectangle à coins arrondis 4"/>
          <p:cNvSpPr/>
          <p:nvPr/>
        </p:nvSpPr>
        <p:spPr>
          <a:xfrm>
            <a:off x="417368" y="3612591"/>
            <a:ext cx="3675648" cy="265933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Applications au-delà de l'astronomie :</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Communications optiques par satellite (GEO/LEO)</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Microscopie/imagerie médicale</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Systèmes embarqués critiques en temps réel Modélisation des nuages, de la combustion, des aérosols,...</a:t>
            </a:r>
          </a:p>
        </p:txBody>
      </p:sp>
      <p:pic>
        <p:nvPicPr>
          <p:cNvPr id="7" name="Image 6">
            <a:extLst>
              <a:ext uri="{FF2B5EF4-FFF2-40B4-BE49-F238E27FC236}">
                <a16:creationId xmlns:a16="http://schemas.microsoft.com/office/drawing/2014/main" id="{6EF5F12B-B4DE-4117-B24E-227CF87D2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494" y="3874201"/>
            <a:ext cx="3573530" cy="2243512"/>
          </a:xfrm>
          <a:prstGeom prst="rect">
            <a:avLst/>
          </a:prstGeom>
        </p:spPr>
      </p:pic>
      <p:sp>
        <p:nvSpPr>
          <p:cNvPr id="8" name="ZoneTexte 7">
            <a:extLst>
              <a:ext uri="{FF2B5EF4-FFF2-40B4-BE49-F238E27FC236}">
                <a16:creationId xmlns:a16="http://schemas.microsoft.com/office/drawing/2014/main" id="{2767EED8-2A3A-3961-CB8B-9CB7052CB520}"/>
              </a:ext>
            </a:extLst>
          </p:cNvPr>
          <p:cNvSpPr txBox="1"/>
          <p:nvPr/>
        </p:nvSpPr>
        <p:spPr>
          <a:xfrm>
            <a:off x="4402697" y="3350981"/>
            <a:ext cx="3447076" cy="523220"/>
          </a:xfrm>
          <a:prstGeom prst="rect">
            <a:avLst/>
          </a:prstGeom>
          <a:noFill/>
        </p:spPr>
        <p:txBody>
          <a:bodyPr wrap="square" rtlCol="0">
            <a:spAutoFit/>
          </a:bodyPr>
          <a:lstStyle/>
          <a:p>
            <a:pPr algn="ctr"/>
            <a:r>
              <a:rPr lang="fr-FR" sz="1400" b="1" dirty="0">
                <a:solidFill>
                  <a:srgbClr val="00284B"/>
                </a:solidFill>
              </a:rPr>
              <a:t>Supercalculateurs pour la modélisation de la formation des planètes</a:t>
            </a:r>
            <a:endParaRPr lang="en-US" sz="1400" b="1" dirty="0">
              <a:solidFill>
                <a:srgbClr val="00284B"/>
              </a:solidFill>
            </a:endParaRPr>
          </a:p>
        </p:txBody>
      </p:sp>
      <p:sp>
        <p:nvSpPr>
          <p:cNvPr id="9" name="ZoneTexte 8">
            <a:extLst>
              <a:ext uri="{FF2B5EF4-FFF2-40B4-BE49-F238E27FC236}">
                <a16:creationId xmlns:a16="http://schemas.microsoft.com/office/drawing/2014/main" id="{8F0B855D-9FD6-232C-5E02-69B19A9FBC21}"/>
              </a:ext>
            </a:extLst>
          </p:cNvPr>
          <p:cNvSpPr txBox="1"/>
          <p:nvPr/>
        </p:nvSpPr>
        <p:spPr>
          <a:xfrm>
            <a:off x="4392990" y="6077654"/>
            <a:ext cx="3675648" cy="738664"/>
          </a:xfrm>
          <a:prstGeom prst="rect">
            <a:avLst/>
          </a:prstGeom>
          <a:noFill/>
        </p:spPr>
        <p:txBody>
          <a:bodyPr wrap="square">
            <a:spAutoFit/>
          </a:bodyPr>
          <a:lstStyle/>
          <a:p>
            <a:pPr algn="just"/>
            <a:r>
              <a:rPr lang="fr-FR" sz="1400" dirty="0"/>
              <a:t>Relever les défis de l'</a:t>
            </a:r>
            <a:r>
              <a:rPr lang="fr-FR" sz="1400" dirty="0" err="1"/>
              <a:t>Exascale</a:t>
            </a:r>
            <a:r>
              <a:rPr lang="fr-FR" sz="1400" dirty="0"/>
              <a:t> pour produire des simulations à longue échelle de temps (MHD, transfert radiatif, coagulation des grains)</a:t>
            </a:r>
            <a:endParaRPr lang="en-US" sz="1400" dirty="0"/>
          </a:p>
        </p:txBody>
      </p:sp>
      <p:pic>
        <p:nvPicPr>
          <p:cNvPr id="2" name="Image 1">
            <a:extLst>
              <a:ext uri="{FF2B5EF4-FFF2-40B4-BE49-F238E27FC236}">
                <a16:creationId xmlns:a16="http://schemas.microsoft.com/office/drawing/2014/main" id="{4B7502F0-601B-BC06-BBCD-2ED6E6B6B86A}"/>
              </a:ext>
            </a:extLst>
          </p:cNvPr>
          <p:cNvPicPr>
            <a:picLocks noChangeAspect="1"/>
          </p:cNvPicPr>
          <p:nvPr/>
        </p:nvPicPr>
        <p:blipFill>
          <a:blip r:embed="rId3"/>
          <a:stretch>
            <a:fillRect/>
          </a:stretch>
        </p:blipFill>
        <p:spPr>
          <a:xfrm>
            <a:off x="8769774" y="3878715"/>
            <a:ext cx="2332243" cy="1983496"/>
          </a:xfrm>
          <a:prstGeom prst="rect">
            <a:avLst/>
          </a:prstGeom>
        </p:spPr>
      </p:pic>
      <p:sp>
        <p:nvSpPr>
          <p:cNvPr id="6" name="Text Box 7">
            <a:extLst>
              <a:ext uri="{FF2B5EF4-FFF2-40B4-BE49-F238E27FC236}">
                <a16:creationId xmlns:a16="http://schemas.microsoft.com/office/drawing/2014/main" id="{D613D599-EA67-9D25-EE2A-6C9882031C67}"/>
              </a:ext>
            </a:extLst>
          </p:cNvPr>
          <p:cNvSpPr txBox="1">
            <a:spLocks noChangeArrowheads="1"/>
          </p:cNvSpPr>
          <p:nvPr/>
        </p:nvSpPr>
        <p:spPr bwMode="auto">
          <a:xfrm>
            <a:off x="8592714" y="6230935"/>
            <a:ext cx="1628180" cy="19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335" rIns="81639" bIns="40820"/>
          <a:lstStyle>
            <a:lvl1pPr eaLnBrk="0" hangingPunct="0">
              <a:tabLst>
                <a:tab pos="457200" algn="l"/>
                <a:tab pos="914400" algn="l"/>
                <a:tab pos="1371600" algn="l"/>
                <a:tab pos="1828800" algn="l"/>
                <a:tab pos="22860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457200" algn="l"/>
                <a:tab pos="914400" algn="l"/>
                <a:tab pos="1371600" algn="l"/>
                <a:tab pos="1828800" algn="l"/>
                <a:tab pos="2286000" algn="l"/>
              </a:tabLst>
              <a:defRPr sz="2400">
                <a:solidFill>
                  <a:schemeClr val="tx1"/>
                </a:solidFill>
                <a:latin typeface="Arial" charset="0"/>
                <a:ea typeface="ＭＳ Ｐゴシック" charset="0"/>
              </a:defRPr>
            </a:lvl2pPr>
            <a:lvl3pPr eaLnBrk="0" hangingPunct="0">
              <a:tabLst>
                <a:tab pos="457200" algn="l"/>
                <a:tab pos="914400" algn="l"/>
                <a:tab pos="1371600" algn="l"/>
                <a:tab pos="1828800" algn="l"/>
                <a:tab pos="2286000" algn="l"/>
              </a:tabLst>
              <a:defRPr sz="2400">
                <a:solidFill>
                  <a:schemeClr val="tx1"/>
                </a:solidFill>
                <a:latin typeface="Arial" charset="0"/>
                <a:ea typeface="ＭＳ Ｐゴシック" charset="0"/>
              </a:defRPr>
            </a:lvl3pPr>
            <a:lvl4pPr eaLnBrk="0" hangingPunct="0">
              <a:tabLst>
                <a:tab pos="457200" algn="l"/>
                <a:tab pos="914400" algn="l"/>
                <a:tab pos="1371600" algn="l"/>
                <a:tab pos="1828800" algn="l"/>
                <a:tab pos="2286000" algn="l"/>
              </a:tabLst>
              <a:defRPr sz="2400">
                <a:solidFill>
                  <a:schemeClr val="tx1"/>
                </a:solidFill>
                <a:latin typeface="Arial" charset="0"/>
                <a:ea typeface="ＭＳ Ｐゴシック" charset="0"/>
              </a:defRPr>
            </a:lvl4pPr>
            <a:lvl5pPr eaLnBrk="0" hangingPunct="0">
              <a:tabLst>
                <a:tab pos="457200" algn="l"/>
                <a:tab pos="914400" algn="l"/>
                <a:tab pos="1371600" algn="l"/>
                <a:tab pos="1828800" algn="l"/>
                <a:tab pos="22860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57200" algn="l"/>
                <a:tab pos="914400" algn="l"/>
                <a:tab pos="1371600" algn="l"/>
                <a:tab pos="1828800" algn="l"/>
                <a:tab pos="2286000" algn="l"/>
              </a:tabLst>
              <a:defRPr sz="2400">
                <a:solidFill>
                  <a:schemeClr val="tx1"/>
                </a:solidFill>
                <a:latin typeface="Arial" charset="0"/>
                <a:ea typeface="ＭＳ Ｐゴシック" charset="0"/>
              </a:defRPr>
            </a:lvl9pPr>
          </a:lstStyle>
          <a:p>
            <a:pPr algn="ctr" eaLnBrk="1" hangingPunct="1"/>
            <a:endParaRPr lang="en-US" sz="1200" dirty="0">
              <a:solidFill>
                <a:srgbClr val="000000"/>
              </a:solidFill>
            </a:endParaRPr>
          </a:p>
        </p:txBody>
      </p:sp>
      <p:sp>
        <p:nvSpPr>
          <p:cNvPr id="10" name="Text Box 12">
            <a:extLst>
              <a:ext uri="{FF2B5EF4-FFF2-40B4-BE49-F238E27FC236}">
                <a16:creationId xmlns:a16="http://schemas.microsoft.com/office/drawing/2014/main" id="{BD66D812-D5AA-94B6-44DB-55010E07F6ED}"/>
              </a:ext>
            </a:extLst>
          </p:cNvPr>
          <p:cNvSpPr txBox="1">
            <a:spLocks noChangeArrowheads="1"/>
          </p:cNvSpPr>
          <p:nvPr/>
        </p:nvSpPr>
        <p:spPr bwMode="auto">
          <a:xfrm>
            <a:off x="8882595" y="5519320"/>
            <a:ext cx="1919448" cy="193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335" rIns="81639" bIns="40820"/>
          <a:lstStyle>
            <a:lvl1pPr eaLnBrk="0" hangingPunct="0">
              <a:tabLst>
                <a:tab pos="457200" algn="l"/>
                <a:tab pos="914400" algn="l"/>
                <a:tab pos="1371600" algn="l"/>
                <a:tab pos="1828800" algn="l"/>
                <a:tab pos="2286000" algn="l"/>
                <a:tab pos="27432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2pPr>
            <a:lvl3pPr eaLnBrk="0" hangingPunct="0">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3pPr>
            <a:lvl4pPr eaLnBrk="0" hangingPunct="0">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4pPr>
            <a:lvl5pPr eaLnBrk="0" hangingPunct="0">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57200" algn="l"/>
                <a:tab pos="914400" algn="l"/>
                <a:tab pos="1371600" algn="l"/>
                <a:tab pos="1828800" algn="l"/>
                <a:tab pos="2286000" algn="l"/>
                <a:tab pos="2743200" algn="l"/>
              </a:tabLst>
              <a:defRPr sz="2400">
                <a:solidFill>
                  <a:schemeClr val="tx1"/>
                </a:solidFill>
                <a:latin typeface="Arial" charset="0"/>
                <a:ea typeface="ＭＳ Ｐゴシック" charset="0"/>
              </a:defRPr>
            </a:lvl9pPr>
          </a:lstStyle>
          <a:p>
            <a:pPr algn="ctr" eaLnBrk="1" hangingPunct="1"/>
            <a:r>
              <a:rPr lang="en-US" sz="1200" dirty="0">
                <a:solidFill>
                  <a:schemeClr val="bg1"/>
                </a:solidFill>
              </a:rPr>
              <a:t>Contrast ~1e-6 @ 300 mas</a:t>
            </a:r>
          </a:p>
        </p:txBody>
      </p:sp>
      <p:sp>
        <p:nvSpPr>
          <p:cNvPr id="13" name="ZoneTexte 12">
            <a:extLst>
              <a:ext uri="{FF2B5EF4-FFF2-40B4-BE49-F238E27FC236}">
                <a16:creationId xmlns:a16="http://schemas.microsoft.com/office/drawing/2014/main" id="{B761200C-44AE-57E4-8F1B-E0926EC1A566}"/>
              </a:ext>
            </a:extLst>
          </p:cNvPr>
          <p:cNvSpPr txBox="1"/>
          <p:nvPr/>
        </p:nvSpPr>
        <p:spPr>
          <a:xfrm>
            <a:off x="8783405" y="5862211"/>
            <a:ext cx="2318611" cy="954107"/>
          </a:xfrm>
          <a:prstGeom prst="rect">
            <a:avLst/>
          </a:prstGeom>
          <a:noFill/>
        </p:spPr>
        <p:txBody>
          <a:bodyPr wrap="square">
            <a:spAutoFit/>
          </a:bodyPr>
          <a:lstStyle/>
          <a:p>
            <a:pPr algn="ctr"/>
            <a:r>
              <a:rPr lang="fr-FR" sz="1400" dirty="0">
                <a:solidFill>
                  <a:srgbClr val="00284B"/>
                </a:solidFill>
              </a:rPr>
              <a:t>Optimiser les méthodes en science des données pour la détection directe d’exoplanètes</a:t>
            </a:r>
          </a:p>
        </p:txBody>
      </p:sp>
      <p:sp>
        <p:nvSpPr>
          <p:cNvPr id="14" name="ZoneTexte 13">
            <a:extLst>
              <a:ext uri="{FF2B5EF4-FFF2-40B4-BE49-F238E27FC236}">
                <a16:creationId xmlns:a16="http://schemas.microsoft.com/office/drawing/2014/main" id="{1FE92E0F-F35A-D6F9-35EB-73F35BF5B5C3}"/>
              </a:ext>
            </a:extLst>
          </p:cNvPr>
          <p:cNvSpPr txBox="1"/>
          <p:nvPr/>
        </p:nvSpPr>
        <p:spPr>
          <a:xfrm>
            <a:off x="8769774" y="3316477"/>
            <a:ext cx="2364050" cy="523220"/>
          </a:xfrm>
          <a:prstGeom prst="rect">
            <a:avLst/>
          </a:prstGeom>
          <a:noFill/>
        </p:spPr>
        <p:txBody>
          <a:bodyPr wrap="square">
            <a:spAutoFit/>
          </a:bodyPr>
          <a:lstStyle/>
          <a:p>
            <a:pPr algn="ctr"/>
            <a:r>
              <a:rPr lang="fr-FR" sz="1400" b="1" dirty="0">
                <a:solidFill>
                  <a:srgbClr val="00284B"/>
                </a:solidFill>
              </a:rPr>
              <a:t>Améliorer la capacité de détection des exoplanètes</a:t>
            </a:r>
          </a:p>
        </p:txBody>
      </p:sp>
      <p:sp>
        <p:nvSpPr>
          <p:cNvPr id="15" name="Rectangle à coins arrondis 5">
            <a:extLst>
              <a:ext uri="{FF2B5EF4-FFF2-40B4-BE49-F238E27FC236}">
                <a16:creationId xmlns:a16="http://schemas.microsoft.com/office/drawing/2014/main" id="{4ED06308-304D-B238-F408-5E42BA058EE4}"/>
              </a:ext>
            </a:extLst>
          </p:cNvPr>
          <p:cNvSpPr/>
          <p:nvPr/>
        </p:nvSpPr>
        <p:spPr>
          <a:xfrm>
            <a:off x="9418927" y="1099950"/>
            <a:ext cx="2364051" cy="194377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Défi technique </a:t>
            </a:r>
            <a:r>
              <a:rPr lang="fr-FR" altLang="fr-FR" sz="1600" dirty="0">
                <a:solidFill>
                  <a:prstClr val="black"/>
                </a:solidFill>
              </a:rPr>
              <a:t>: nouveau code MHD, optimisation de l’IA pour la recherche des exoplanètes et le contrôle en temps réel de l’optique adaptative</a:t>
            </a:r>
          </a:p>
        </p:txBody>
      </p:sp>
    </p:spTree>
    <p:extLst>
      <p:ext uri="{BB962C8B-B14F-4D97-AF65-F5344CB8AC3E}">
        <p14:creationId xmlns:p14="http://schemas.microsoft.com/office/powerpoint/2010/main" val="229772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5"/>
          <p:cNvSpPr txBox="1">
            <a:spLocks noGrp="1"/>
          </p:cNvSpPr>
          <p:nvPr>
            <p:ph type="title"/>
          </p:nvPr>
        </p:nvSpPr>
        <p:spPr>
          <a:xfrm>
            <a:off x="242751" y="119100"/>
            <a:ext cx="11360800" cy="1122400"/>
          </a:xfrm>
          <a:prstGeom prst="rect">
            <a:avLst/>
          </a:prstGeom>
        </p:spPr>
        <p:txBody>
          <a:bodyPr spcFirstLastPara="1" vert="horz" wrap="square" lIns="121900" tIns="121900" rIns="121900" bIns="121900" rtlCol="0" anchor="ctr" anchorCtr="0">
            <a:normAutofit/>
          </a:bodyPr>
          <a:lstStyle/>
          <a:p>
            <a:r>
              <a:rPr lang="ca"/>
              <a:t>Exoplanet imaging</a:t>
            </a:r>
            <a:endParaRPr/>
          </a:p>
        </p:txBody>
      </p:sp>
      <p:pic>
        <p:nvPicPr>
          <p:cNvPr id="381" name="Google Shape;381;p35"/>
          <p:cNvPicPr preferRelativeResize="0"/>
          <p:nvPr/>
        </p:nvPicPr>
        <p:blipFill>
          <a:blip r:embed="rId3">
            <a:alphaModFix/>
          </a:blip>
          <a:stretch>
            <a:fillRect/>
          </a:stretch>
        </p:blipFill>
        <p:spPr>
          <a:xfrm>
            <a:off x="347661" y="1241500"/>
            <a:ext cx="4705367" cy="4705367"/>
          </a:xfrm>
          <a:prstGeom prst="rect">
            <a:avLst/>
          </a:prstGeom>
          <a:noFill/>
          <a:ln>
            <a:noFill/>
          </a:ln>
        </p:spPr>
      </p:pic>
      <p:pic>
        <p:nvPicPr>
          <p:cNvPr id="3" name="Image 2">
            <a:extLst>
              <a:ext uri="{FF2B5EF4-FFF2-40B4-BE49-F238E27FC236}">
                <a16:creationId xmlns:a16="http://schemas.microsoft.com/office/drawing/2014/main" id="{3BF85B36-4A08-AD02-2DE2-6151BE5DFFEC}"/>
              </a:ext>
            </a:extLst>
          </p:cNvPr>
          <p:cNvPicPr>
            <a:picLocks noChangeAspect="1"/>
          </p:cNvPicPr>
          <p:nvPr/>
        </p:nvPicPr>
        <p:blipFill>
          <a:blip r:embed="rId4"/>
          <a:stretch>
            <a:fillRect/>
          </a:stretch>
        </p:blipFill>
        <p:spPr>
          <a:xfrm>
            <a:off x="5053028" y="1241500"/>
            <a:ext cx="7146682" cy="1503046"/>
          </a:xfrm>
          <a:prstGeom prst="rect">
            <a:avLst/>
          </a:prstGeom>
        </p:spPr>
      </p:pic>
      <p:pic>
        <p:nvPicPr>
          <p:cNvPr id="5" name="Graphique 4">
            <a:extLst>
              <a:ext uri="{FF2B5EF4-FFF2-40B4-BE49-F238E27FC236}">
                <a16:creationId xmlns:a16="http://schemas.microsoft.com/office/drawing/2014/main" id="{0C446BA7-49DA-8F1C-7AFB-7277896E39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7811" y="3167923"/>
            <a:ext cx="6346528" cy="2850061"/>
          </a:xfrm>
          <a:prstGeom prst="rect">
            <a:avLst/>
          </a:prstGeom>
        </p:spPr>
      </p:pic>
      <p:sp>
        <p:nvSpPr>
          <p:cNvPr id="6" name="Rectangle à coins arrondis 3">
            <a:extLst>
              <a:ext uri="{FF2B5EF4-FFF2-40B4-BE49-F238E27FC236}">
                <a16:creationId xmlns:a16="http://schemas.microsoft.com/office/drawing/2014/main" id="{6BA3DD12-2933-1BBB-C0CE-C71FD4C184F5}"/>
              </a:ext>
            </a:extLst>
          </p:cNvPr>
          <p:cNvSpPr/>
          <p:nvPr/>
        </p:nvSpPr>
        <p:spPr>
          <a:xfrm>
            <a:off x="720608" y="152259"/>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Améliorer la sensibilité pour la détection d’exoplanètes</a:t>
            </a:r>
          </a:p>
        </p:txBody>
      </p:sp>
      <p:pic>
        <p:nvPicPr>
          <p:cNvPr id="7" name="Image 6" descr="Une image contenant Police, logo, Graphique, symbole&#10;&#10;Description générée automatiquement">
            <a:extLst>
              <a:ext uri="{FF2B5EF4-FFF2-40B4-BE49-F238E27FC236}">
                <a16:creationId xmlns:a16="http://schemas.microsoft.com/office/drawing/2014/main" id="{BE4E8EEF-D87A-1138-716A-B4448AC3A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700" y="5997423"/>
            <a:ext cx="1752600" cy="825786"/>
          </a:xfrm>
          <a:prstGeom prst="rect">
            <a:avLst/>
          </a:prstGeom>
        </p:spPr>
      </p:pic>
      <p:pic>
        <p:nvPicPr>
          <p:cNvPr id="8" name="Image 7" descr="Une image contenant Police, logo, calligraphie, typographie&#10;&#10;Description générée automatiquement">
            <a:extLst>
              <a:ext uri="{FF2B5EF4-FFF2-40B4-BE49-F238E27FC236}">
                <a16:creationId xmlns:a16="http://schemas.microsoft.com/office/drawing/2014/main" id="{E3AF44B7-62E7-1932-9AE2-AFEE53C70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00" y="6032500"/>
            <a:ext cx="1955800" cy="825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9A61-967B-B899-79DA-F66C5B3F4CA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1F1EEB-258F-C8D4-9CA5-12838FB08538}"/>
              </a:ext>
            </a:extLst>
          </p:cNvPr>
          <p:cNvSpPr>
            <a:spLocks noGrp="1"/>
          </p:cNvSpPr>
          <p:nvPr>
            <p:ph type="title"/>
          </p:nvPr>
        </p:nvSpPr>
        <p:spPr/>
        <p:txBody>
          <a:bodyPr/>
          <a:lstStyle/>
          <a:p>
            <a:endParaRPr lang="fr-FR"/>
          </a:p>
        </p:txBody>
      </p:sp>
      <p:sp>
        <p:nvSpPr>
          <p:cNvPr id="3" name="Rectangle à coins arrondis 3">
            <a:extLst>
              <a:ext uri="{FF2B5EF4-FFF2-40B4-BE49-F238E27FC236}">
                <a16:creationId xmlns:a16="http://schemas.microsoft.com/office/drawing/2014/main" id="{0D9A28C2-E4CC-7F49-6813-F3AC60051F6F}"/>
              </a:ext>
            </a:extLst>
          </p:cNvPr>
          <p:cNvSpPr/>
          <p:nvPr/>
        </p:nvSpPr>
        <p:spPr>
          <a:xfrm>
            <a:off x="114301" y="152259"/>
            <a:ext cx="1196710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Exploitation des données d’archive par apprentissage profond</a:t>
            </a:r>
          </a:p>
        </p:txBody>
      </p:sp>
      <p:pic>
        <p:nvPicPr>
          <p:cNvPr id="4" name="Image 3" descr="Une image contenant diagramme, capture d’écran, ligne&#10;&#10;Description générée automatiquement">
            <a:extLst>
              <a:ext uri="{FF2B5EF4-FFF2-40B4-BE49-F238E27FC236}">
                <a16:creationId xmlns:a16="http://schemas.microsoft.com/office/drawing/2014/main" id="{94ED9B63-FB6D-9DAD-227F-EDBD7AA17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1781950"/>
            <a:ext cx="12031735" cy="3306786"/>
          </a:xfrm>
          <a:prstGeom prst="rect">
            <a:avLst/>
          </a:prstGeom>
        </p:spPr>
      </p:pic>
      <p:sp>
        <p:nvSpPr>
          <p:cNvPr id="5" name="Espace réservé du contenu 8">
            <a:extLst>
              <a:ext uri="{FF2B5EF4-FFF2-40B4-BE49-F238E27FC236}">
                <a16:creationId xmlns:a16="http://schemas.microsoft.com/office/drawing/2014/main" id="{28C0D075-D456-6F5D-979B-7229548CB626}"/>
              </a:ext>
            </a:extLst>
          </p:cNvPr>
          <p:cNvSpPr txBox="1">
            <a:spLocks/>
          </p:cNvSpPr>
          <p:nvPr/>
        </p:nvSpPr>
        <p:spPr>
          <a:xfrm>
            <a:off x="266699" y="4898236"/>
            <a:ext cx="11509700" cy="1200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Modèle de nuisance obtenu à partir d'une archive d'observations multiples en exploitant des techniques d'apprentissage profond supervisé.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Développement qui repose sur la puissance d'un modèle statistique gaussien multivarié et de l'apprentissage profond</a:t>
            </a:r>
            <a:endPar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Bodrito</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Théo et al. (2024). “MODEL&amp;CO: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Exoplanet</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detection</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angular</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differential</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imaging</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learning</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across</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multiple observations”. In: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Monthly</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Notices of the </a:t>
            </a:r>
            <a:r>
              <a:rPr kumimoji="0" lang="fr-FR" sz="1200" b="0" i="1" u="none" strike="noStrike" kern="1200" cap="none" spc="0" normalizeH="0" baseline="0" noProof="0" dirty="0" err="1">
                <a:ln>
                  <a:noFill/>
                </a:ln>
                <a:solidFill>
                  <a:prstClr val="black"/>
                </a:solidFill>
                <a:effectLst/>
                <a:uLnTx/>
                <a:uFillTx/>
                <a:latin typeface="Calibri" panose="020F0502020204030204"/>
                <a:ea typeface="+mn-ea"/>
                <a:cs typeface="+mn-cs"/>
              </a:rPr>
              <a:t>RoyalAstronomical</a:t>
            </a: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 Society 534.2, pp. 1569–1596.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7" descr="Une image contenant Police, logo, Graphique, symbole&#10;&#10;Description générée automatiquement">
            <a:extLst>
              <a:ext uri="{FF2B5EF4-FFF2-40B4-BE49-F238E27FC236}">
                <a16:creationId xmlns:a16="http://schemas.microsoft.com/office/drawing/2014/main" id="{A483D76C-CF97-71DA-4A7D-C454DAAB0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099" y="1140457"/>
            <a:ext cx="1752600" cy="825786"/>
          </a:xfrm>
          <a:prstGeom prst="rect">
            <a:avLst/>
          </a:prstGeom>
        </p:spPr>
      </p:pic>
      <p:pic>
        <p:nvPicPr>
          <p:cNvPr id="9" name="Image 8" descr="Une image contenant Police, logo, calligraphie, typographie&#10;&#10;Description générée automatiquement">
            <a:extLst>
              <a:ext uri="{FF2B5EF4-FFF2-40B4-BE49-F238E27FC236}">
                <a16:creationId xmlns:a16="http://schemas.microsoft.com/office/drawing/2014/main" id="{B2E9F141-9E83-1600-9F76-55A238352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299" y="1137434"/>
            <a:ext cx="1955800" cy="825500"/>
          </a:xfrm>
          <a:prstGeom prst="rect">
            <a:avLst/>
          </a:prstGeom>
        </p:spPr>
      </p:pic>
    </p:spTree>
    <p:extLst>
      <p:ext uri="{BB962C8B-B14F-4D97-AF65-F5344CB8AC3E}">
        <p14:creationId xmlns:p14="http://schemas.microsoft.com/office/powerpoint/2010/main" val="4004012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E45905-1BAF-B4F1-54B6-1BCFF06CDAD1}"/>
              </a:ext>
            </a:extLst>
          </p:cNvPr>
          <p:cNvSpPr>
            <a:spLocks noGrp="1"/>
          </p:cNvSpPr>
          <p:nvPr>
            <p:ph type="title"/>
          </p:nvPr>
        </p:nvSpPr>
        <p:spPr>
          <a:xfrm>
            <a:off x="422910" y="5512016"/>
            <a:ext cx="11346179" cy="1690984"/>
          </a:xfrm>
        </p:spPr>
        <p:txBody>
          <a:bodyPr>
            <a:normAutofit fontScale="90000"/>
          </a:bodyPr>
          <a:lstStyle/>
          <a:p>
            <a:pPr algn="l"/>
            <a:r>
              <a:rPr lang="fr-FR" sz="2200" dirty="0">
                <a:latin typeface="+mn-lt"/>
              </a:rPr>
              <a:t>Approche hybride novatrice qui combine l’interprétabilité d’un cadre statistique avec des composants appris, améliorant la détectabilité et la caractérisation des exoplanètes (</a:t>
            </a:r>
            <a:r>
              <a:rPr lang="fr-FR" sz="2200" dirty="0" err="1">
                <a:latin typeface="+mn-lt"/>
              </a:rPr>
              <a:t>ExoMILD</a:t>
            </a:r>
            <a:r>
              <a:rPr lang="fr-FR" sz="2200" dirty="0">
                <a:latin typeface="+mn-lt"/>
              </a:rPr>
              <a:t> (Imagerie d’exoplanètes par </a:t>
            </a:r>
            <a:r>
              <a:rPr lang="fr-FR" sz="2200" dirty="0" err="1">
                <a:latin typeface="+mn-lt"/>
              </a:rPr>
              <a:t>MIxture</a:t>
            </a:r>
            <a:r>
              <a:rPr lang="fr-FR" sz="2200" dirty="0">
                <a:latin typeface="+mn-lt"/>
              </a:rPr>
              <a:t> of </a:t>
            </a:r>
            <a:r>
              <a:rPr lang="fr-FR" sz="2200" dirty="0" err="1">
                <a:latin typeface="+mn-lt"/>
              </a:rPr>
              <a:t>Learnable</a:t>
            </a:r>
            <a:r>
              <a:rPr lang="fr-FR" sz="2200" dirty="0">
                <a:latin typeface="+mn-lt"/>
              </a:rPr>
              <a:t>) </a:t>
            </a:r>
            <a:br>
              <a:rPr lang="fr-FR" sz="2200" dirty="0">
                <a:latin typeface="+mn-lt"/>
              </a:rPr>
            </a:br>
            <a:br>
              <a:rPr lang="fr-FR" sz="2200" dirty="0"/>
            </a:br>
            <a:r>
              <a:rPr lang="fr-FR" sz="1300" i="1" dirty="0" err="1"/>
              <a:t>Bodrito</a:t>
            </a:r>
            <a:r>
              <a:rPr lang="fr-FR" sz="1300" i="1" dirty="0"/>
              <a:t>, Théo et al. (2025). “A New </a:t>
            </a:r>
            <a:r>
              <a:rPr lang="fr-FR" sz="1300" i="1" dirty="0" err="1"/>
              <a:t>Statistical</a:t>
            </a:r>
            <a:r>
              <a:rPr lang="fr-FR" sz="1300" i="1" dirty="0"/>
              <a:t> Model of Star </a:t>
            </a:r>
            <a:r>
              <a:rPr lang="fr-FR" sz="1300" i="1" dirty="0" err="1"/>
              <a:t>Speckles</a:t>
            </a:r>
            <a:r>
              <a:rPr lang="fr-FR" sz="1300" i="1" dirty="0"/>
              <a:t> for Learning to </a:t>
            </a:r>
            <a:r>
              <a:rPr lang="fr-FR" sz="1300" i="1" dirty="0" err="1"/>
              <a:t>Detect</a:t>
            </a:r>
            <a:r>
              <a:rPr lang="fr-FR" sz="1300" i="1" dirty="0"/>
              <a:t> and </a:t>
            </a:r>
            <a:r>
              <a:rPr lang="fr-FR" sz="1300" i="1" dirty="0" err="1"/>
              <a:t>Characterize</a:t>
            </a:r>
            <a:r>
              <a:rPr lang="fr-FR" sz="1300" i="1" dirty="0"/>
              <a:t> </a:t>
            </a:r>
            <a:r>
              <a:rPr lang="fr-FR" sz="1300" i="1" dirty="0" err="1"/>
              <a:t>Exoplanets</a:t>
            </a:r>
            <a:r>
              <a:rPr lang="fr-FR" sz="1300" i="1" dirty="0"/>
              <a:t> in Direct Imaging Observations”. In: </a:t>
            </a:r>
            <a:r>
              <a:rPr lang="fr-FR" sz="1300" i="1" dirty="0" err="1"/>
              <a:t>Proceedings</a:t>
            </a:r>
            <a:r>
              <a:rPr lang="fr-FR" sz="1300" i="1" dirty="0"/>
              <a:t> of the IEEE/CVF </a:t>
            </a:r>
            <a:r>
              <a:rPr lang="fr-FR" sz="1300" i="1" dirty="0" err="1"/>
              <a:t>Conference</a:t>
            </a:r>
            <a:r>
              <a:rPr lang="fr-FR" sz="1300" i="1" dirty="0"/>
              <a:t> on Computer Vision and Pattern Recognition (CVPR).</a:t>
            </a:r>
            <a:br>
              <a:rPr lang="fr-FR" sz="2200" dirty="0"/>
            </a:br>
            <a:endParaRPr lang="fr-FR" dirty="0"/>
          </a:p>
        </p:txBody>
      </p:sp>
      <p:sp>
        <p:nvSpPr>
          <p:cNvPr id="3" name="Rectangle à coins arrondis 3">
            <a:extLst>
              <a:ext uri="{FF2B5EF4-FFF2-40B4-BE49-F238E27FC236}">
                <a16:creationId xmlns:a16="http://schemas.microsoft.com/office/drawing/2014/main" id="{D80406FA-247E-FF34-71EA-DE39F3D4FCBD}"/>
              </a:ext>
            </a:extLst>
          </p:cNvPr>
          <p:cNvSpPr/>
          <p:nvPr/>
        </p:nvSpPr>
        <p:spPr>
          <a:xfrm>
            <a:off x="114301" y="152259"/>
            <a:ext cx="1196710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Approche hybride interprétable avec des composants appris</a:t>
            </a:r>
          </a:p>
        </p:txBody>
      </p:sp>
      <p:pic>
        <p:nvPicPr>
          <p:cNvPr id="5" name="Espace réservé du contenu 4" descr="Une image contenant texte, capture d’écran, graphisme, violette&#10;&#10;Description générée automatiquement">
            <a:extLst>
              <a:ext uri="{FF2B5EF4-FFF2-40B4-BE49-F238E27FC236}">
                <a16:creationId xmlns:a16="http://schemas.microsoft.com/office/drawing/2014/main" id="{3BD33077-965C-39FF-5D74-8858E3845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45" y="1269348"/>
            <a:ext cx="7840855" cy="3977245"/>
          </a:xfrm>
          <a:prstGeom prst="rect">
            <a:avLst/>
          </a:prstGeom>
        </p:spPr>
      </p:pic>
      <p:pic>
        <p:nvPicPr>
          <p:cNvPr id="10" name="Image 9" descr="Une image contenant Police, logo, Graphique, symbole&#10;&#10;Description générée automatiquement">
            <a:extLst>
              <a:ext uri="{FF2B5EF4-FFF2-40B4-BE49-F238E27FC236}">
                <a16:creationId xmlns:a16="http://schemas.microsoft.com/office/drawing/2014/main" id="{D4EBD0CD-7889-4989-9CE8-E9E8F04EA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400" y="1234271"/>
            <a:ext cx="1752600" cy="825786"/>
          </a:xfrm>
          <a:prstGeom prst="rect">
            <a:avLst/>
          </a:prstGeom>
        </p:spPr>
      </p:pic>
      <p:pic>
        <p:nvPicPr>
          <p:cNvPr id="11" name="Image 10" descr="Une image contenant Police, logo, calligraphie, typographie&#10;&#10;Description générée automatiquement">
            <a:extLst>
              <a:ext uri="{FF2B5EF4-FFF2-40B4-BE49-F238E27FC236}">
                <a16:creationId xmlns:a16="http://schemas.microsoft.com/office/drawing/2014/main" id="{6A1ABAB3-CA6B-36CE-154C-DB53F93A5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600" y="1269348"/>
            <a:ext cx="1955800" cy="825500"/>
          </a:xfrm>
          <a:prstGeom prst="rect">
            <a:avLst/>
          </a:prstGeom>
        </p:spPr>
      </p:pic>
    </p:spTree>
    <p:extLst>
      <p:ext uri="{BB962C8B-B14F-4D97-AF65-F5344CB8AC3E}">
        <p14:creationId xmlns:p14="http://schemas.microsoft.com/office/powerpoint/2010/main" val="66214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2843" b="14897"/>
          <a:stretch/>
        </p:blipFill>
        <p:spPr>
          <a:xfrm>
            <a:off x="2667000" y="-12358"/>
            <a:ext cx="9525000" cy="6882715"/>
          </a:xfrm>
          <a:prstGeom prst="rect">
            <a:avLst/>
          </a:prstGeom>
        </p:spPr>
      </p:pic>
      <p:sp>
        <p:nvSpPr>
          <p:cNvPr id="2" name="Organigramme : Délai 1"/>
          <p:cNvSpPr/>
          <p:nvPr/>
        </p:nvSpPr>
        <p:spPr>
          <a:xfrm>
            <a:off x="0" y="0"/>
            <a:ext cx="7174523" cy="6858000"/>
          </a:xfrm>
          <a:prstGeom prst="flowChartDelay">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Les AAP du PEPR</a:t>
            </a:r>
          </a:p>
          <a:p>
            <a:pPr algn="ctr"/>
            <a:endParaRPr lang="fr-FR" sz="6000" b="1" dirty="0"/>
          </a:p>
          <a:p>
            <a:pPr algn="ctr"/>
            <a:r>
              <a:rPr lang="fr-FR" sz="6000" b="1" dirty="0"/>
              <a:t>Animation de la communauté</a:t>
            </a:r>
          </a:p>
        </p:txBody>
      </p:sp>
    </p:spTree>
    <p:extLst>
      <p:ext uri="{BB962C8B-B14F-4D97-AF65-F5344CB8AC3E}">
        <p14:creationId xmlns:p14="http://schemas.microsoft.com/office/powerpoint/2010/main" val="1983826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Les projets du PEPR</a:t>
            </a:r>
          </a:p>
        </p:txBody>
      </p:sp>
      <p:sp>
        <p:nvSpPr>
          <p:cNvPr id="3" name="Rectangle 2"/>
          <p:cNvSpPr/>
          <p:nvPr/>
        </p:nvSpPr>
        <p:spPr>
          <a:xfrm>
            <a:off x="443284" y="1496258"/>
            <a:ext cx="11136819" cy="4985980"/>
          </a:xfrm>
          <a:prstGeom prst="rect">
            <a:avLst/>
          </a:prstGeom>
        </p:spPr>
        <p:txBody>
          <a:bodyPr wrap="square">
            <a:spAutoFit/>
          </a:bodyPr>
          <a:lstStyle/>
          <a:p>
            <a:pPr algn="just"/>
            <a:r>
              <a:rPr lang="fr-FR" sz="2400" b="1" dirty="0"/>
              <a:t>Le PEPR Origins soutient les initiatives de la communauté et offre un financement pour des projets à travers des appels à projets.</a:t>
            </a:r>
          </a:p>
          <a:p>
            <a:endParaRPr lang="fr-FR" dirty="0"/>
          </a:p>
          <a:p>
            <a:pPr marL="342900" indent="-342900">
              <a:buFont typeface="Arial" panose="020B0604020202020204" pitchFamily="34" charset="0"/>
              <a:buChar char="•"/>
            </a:pPr>
            <a:r>
              <a:rPr lang="fr-FR" b="1" dirty="0"/>
              <a:t>AAP Scientifiques : </a:t>
            </a:r>
            <a:r>
              <a:rPr lang="fr-FR" dirty="0"/>
              <a:t>une fois par an, ouverture en juin et clôture en septembre / financement possible de </a:t>
            </a:r>
            <a:r>
              <a:rPr lang="fr-FR" dirty="0" err="1"/>
              <a:t>demi-bourses</a:t>
            </a:r>
            <a:r>
              <a:rPr lang="fr-FR" dirty="0"/>
              <a:t> de thèse - </a:t>
            </a:r>
            <a:r>
              <a:rPr kumimoji="0" lang="ie-Latn-001" sz="1800" b="0" i="0" u="none" strike="noStrike" kern="1200" cap="none" spc="0" normalizeH="0" baseline="0" noProof="0">
                <a:ln>
                  <a:noFill/>
                </a:ln>
                <a:effectLst/>
                <a:uLnTx/>
                <a:uFillTx/>
                <a:latin typeface="Calibri" panose="020F0502020204030204"/>
                <a:ea typeface="+mn-ea"/>
                <a:cs typeface="+mn-cs"/>
              </a:rPr>
              <a:t>~50k</a:t>
            </a:r>
            <a:r>
              <a:rPr kumimoji="0" lang="fr-FR" sz="1800" b="0" i="0" u="none" strike="noStrike" kern="1200" cap="none" spc="0" normalizeH="0" baseline="0" noProof="0" dirty="0">
                <a:ln>
                  <a:noFill/>
                </a:ln>
                <a:effectLst/>
                <a:uLnTx/>
                <a:uFillTx/>
                <a:latin typeface="Calibri" panose="020F0502020204030204"/>
                <a:ea typeface="+mn-ea"/>
                <a:cs typeface="+mn-cs"/>
              </a:rPr>
              <a:t>€</a:t>
            </a:r>
            <a:r>
              <a:rPr kumimoji="0" lang="ie-Latn-001" sz="1800" b="0" i="0" u="none" strike="noStrike" kern="1200" cap="none" spc="0" normalizeH="0" baseline="0" noProof="0">
                <a:ln>
                  <a:noFill/>
                </a:ln>
                <a:effectLst/>
                <a:uLnTx/>
                <a:uFillTx/>
                <a:latin typeface="Calibri" panose="020F0502020204030204"/>
                <a:ea typeface="+mn-ea"/>
                <a:cs typeface="+mn-cs"/>
              </a:rPr>
              <a:t>/y projets, support total ~4</a:t>
            </a:r>
            <a:r>
              <a:rPr kumimoji="0" lang="en-US" sz="1800" b="0" i="0" u="none" strike="noStrike" kern="1200" cap="none" spc="0" normalizeH="0" baseline="0" noProof="0" dirty="0">
                <a:ln>
                  <a:noFill/>
                </a:ln>
                <a:effectLst/>
                <a:uLnTx/>
                <a:uFillTx/>
                <a:latin typeface="Calibri" panose="020F0502020204030204"/>
                <a:ea typeface="+mn-ea"/>
                <a:cs typeface="+mn-cs"/>
              </a:rPr>
              <a:t>0</a:t>
            </a:r>
            <a:r>
              <a:rPr kumimoji="0" lang="ie-Latn-001" sz="1800" b="0" i="0" u="none" strike="noStrike" kern="1200" cap="none" spc="0" normalizeH="0" baseline="0" noProof="0">
                <a:ln>
                  <a:noFill/>
                </a:ln>
                <a:effectLst/>
                <a:uLnTx/>
                <a:uFillTx/>
                <a:latin typeface="Calibri" panose="020F0502020204030204"/>
                <a:ea typeface="+mn-ea"/>
                <a:cs typeface="+mn-cs"/>
              </a:rPr>
              <a:t>0k</a:t>
            </a:r>
            <a:r>
              <a:rPr kumimoji="0" lang="fr-FR" sz="1800" b="0" i="0" u="none" strike="noStrike" kern="1200" cap="none" spc="0" normalizeH="0" baseline="0" noProof="0" dirty="0">
                <a:ln>
                  <a:noFill/>
                </a:ln>
                <a:effectLst/>
                <a:uLnTx/>
                <a:uFillTx/>
                <a:latin typeface="Calibri" panose="020F0502020204030204"/>
                <a:ea typeface="+mn-ea"/>
                <a:cs typeface="+mn-cs"/>
              </a:rPr>
              <a:t>€</a:t>
            </a:r>
            <a:r>
              <a:rPr kumimoji="0" lang="ie-Latn-001" sz="1800" b="0" i="0" u="none" strike="noStrike" kern="1200" cap="none" spc="0" normalizeH="0" baseline="0" noProof="0">
                <a:ln>
                  <a:noFill/>
                </a:ln>
                <a:effectLst/>
                <a:uLnTx/>
                <a:uFillTx/>
                <a:latin typeface="Calibri" panose="020F0502020204030204"/>
                <a:ea typeface="+mn-ea"/>
                <a:cs typeface="+mn-cs"/>
              </a:rPr>
              <a:t>/y</a:t>
            </a:r>
            <a:endParaRPr lang="fr-FR" dirty="0"/>
          </a:p>
          <a:p>
            <a:pPr marL="800100" lvl="1" indent="-342900">
              <a:buFont typeface="Courier New" panose="02070309020205020404" pitchFamily="49" charset="0"/>
              <a:buChar char="o"/>
            </a:pPr>
            <a:r>
              <a:rPr lang="fr-FR" u="sng" dirty="0"/>
              <a:t>Animation scientifique :</a:t>
            </a:r>
            <a:r>
              <a:rPr lang="fr-FR" dirty="0"/>
              <a:t> soutenir des projets concernant des mesures/expériences de laboratoire ou des observations/simulations astronomiques dans l'objectif de préparer la communauté à exploiter les instruments qu'Origins développera ;</a:t>
            </a:r>
          </a:p>
          <a:p>
            <a:pPr marL="800100" lvl="1" indent="-342900">
              <a:buFont typeface="Courier New" panose="02070309020205020404" pitchFamily="49" charset="0"/>
              <a:buChar char="o"/>
            </a:pPr>
            <a:r>
              <a:rPr lang="fr-FR" u="sng" dirty="0"/>
              <a:t>Formation par la recherche :</a:t>
            </a:r>
            <a:r>
              <a:rPr lang="fr-FR" dirty="0"/>
              <a:t> soutenir des projets portés par les post-doctorants et les jeunes scientifiques.</a:t>
            </a:r>
          </a:p>
          <a:p>
            <a:pPr marL="800100" lvl="1" indent="-342900">
              <a:buFont typeface="Courier New" panose="02070309020205020404" pitchFamily="49" charset="0"/>
              <a:buChar char="o"/>
            </a:pPr>
            <a:endParaRPr lang="fr-FR" dirty="0"/>
          </a:p>
          <a:p>
            <a:pPr lvl="1"/>
            <a:r>
              <a:rPr lang="fr-FR" i="1" dirty="0"/>
              <a:t>Soutien fort de l’INSU (suite de l’action transverse « Origine: terres primitives et apparition de la vie » mise en place en 2022 ) et d’autres instituts (INC,…). Evaluation en lien avec les instituts (programmes nationaux, Délégués scientifiques, CSAA,…)</a:t>
            </a: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r>
              <a:rPr lang="fr-FR" b="1" dirty="0"/>
              <a:t>AAP </a:t>
            </a:r>
            <a:r>
              <a:rPr lang="fr-FR" b="1" dirty="0" err="1"/>
              <a:t>Outreach</a:t>
            </a:r>
            <a:r>
              <a:rPr lang="fr-FR" b="1" dirty="0"/>
              <a:t> et formation : </a:t>
            </a:r>
            <a:r>
              <a:rPr lang="fr-FR" dirty="0"/>
              <a:t>au fil de l’eau - </a:t>
            </a:r>
            <a:r>
              <a:rPr kumimoji="0" lang="ie-Latn-001" sz="1800" b="0" i="0" u="none" strike="noStrike" kern="1200" cap="none" spc="0" normalizeH="0" baseline="0" noProof="0">
                <a:ln>
                  <a:noFill/>
                </a:ln>
                <a:effectLst/>
                <a:uLnTx/>
                <a:uFillTx/>
                <a:latin typeface="Calibri" panose="020F0502020204030204"/>
                <a:ea typeface="+mn-ea"/>
                <a:cs typeface="+mn-cs"/>
              </a:rPr>
              <a:t>total ~</a:t>
            </a:r>
            <a:r>
              <a:rPr kumimoji="0" lang="en-US" sz="1800" b="0" i="0" u="none" strike="noStrike" kern="1200" cap="none" spc="0" normalizeH="0" baseline="0" noProof="0" dirty="0">
                <a:ln>
                  <a:noFill/>
                </a:ln>
                <a:effectLst/>
                <a:uLnTx/>
                <a:uFillTx/>
                <a:latin typeface="Calibri" panose="020F0502020204030204"/>
                <a:ea typeface="+mn-ea"/>
                <a:cs typeface="+mn-cs"/>
              </a:rPr>
              <a:t>15</a:t>
            </a:r>
            <a:r>
              <a:rPr kumimoji="0" lang="ie-Latn-001" sz="1800" b="0" i="0" u="none" strike="noStrike" kern="1200" cap="none" spc="0" normalizeH="0" baseline="0" noProof="0">
                <a:ln>
                  <a:noFill/>
                </a:ln>
                <a:effectLst/>
                <a:uLnTx/>
                <a:uFillTx/>
                <a:latin typeface="Calibri" panose="020F0502020204030204"/>
                <a:ea typeface="+mn-ea"/>
                <a:cs typeface="+mn-cs"/>
              </a:rPr>
              <a:t>0k</a:t>
            </a:r>
            <a:r>
              <a:rPr kumimoji="0" lang="fr-FR" sz="1800" b="0" i="0" u="none" strike="noStrike" kern="1200" cap="none" spc="0" normalizeH="0" baseline="0" noProof="0" dirty="0">
                <a:ln>
                  <a:noFill/>
                </a:ln>
                <a:effectLst/>
                <a:uLnTx/>
                <a:uFillTx/>
                <a:latin typeface="Calibri" panose="020F0502020204030204"/>
                <a:ea typeface="+mn-ea"/>
                <a:cs typeface="+mn-cs"/>
              </a:rPr>
              <a:t>€</a:t>
            </a:r>
            <a:r>
              <a:rPr kumimoji="0" lang="ie-Latn-001" sz="1800" b="0" i="0" u="none" strike="noStrike" kern="1200" cap="none" spc="0" normalizeH="0" baseline="0" noProof="0">
                <a:ln>
                  <a:noFill/>
                </a:ln>
                <a:effectLst/>
                <a:uLnTx/>
                <a:uFillTx/>
                <a:latin typeface="Calibri" panose="020F0502020204030204"/>
                <a:ea typeface="+mn-ea"/>
                <a:cs typeface="+mn-cs"/>
              </a:rPr>
              <a:t>/y</a:t>
            </a:r>
            <a:endParaRPr lang="fr-FR" dirty="0"/>
          </a:p>
          <a:p>
            <a:pPr marL="800100" lvl="1" indent="-342900">
              <a:buFont typeface="Courier New" panose="02070309020205020404" pitchFamily="49" charset="0"/>
              <a:buChar char="o"/>
            </a:pPr>
            <a:r>
              <a:rPr lang="fr-FR" u="sng" dirty="0"/>
              <a:t>Action de communication :</a:t>
            </a:r>
            <a:r>
              <a:rPr lang="fr-FR" dirty="0"/>
              <a:t> soutenir des projets d’action de communication grand public ; </a:t>
            </a:r>
          </a:p>
          <a:p>
            <a:pPr marL="800100" lvl="1" indent="-342900">
              <a:buFont typeface="Courier New" panose="02070309020205020404" pitchFamily="49" charset="0"/>
              <a:buChar char="o"/>
            </a:pPr>
            <a:r>
              <a:rPr lang="fr-FR" u="sng" dirty="0"/>
              <a:t>Action de formation :</a:t>
            </a:r>
            <a:r>
              <a:rPr lang="fr-FR" dirty="0"/>
              <a:t> soutenir des projets de formation (écoles d’été etc…).</a:t>
            </a:r>
          </a:p>
        </p:txBody>
      </p:sp>
    </p:spTree>
    <p:extLst>
      <p:ext uri="{BB962C8B-B14F-4D97-AF65-F5344CB8AC3E}">
        <p14:creationId xmlns:p14="http://schemas.microsoft.com/office/powerpoint/2010/main" val="3879969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3"/>
            <a:ext cx="12192000" cy="6853514"/>
          </a:xfrm>
          <a:prstGeom prst="rect">
            <a:avLst/>
          </a:prstGeom>
        </p:spPr>
      </p:pic>
      <p:sp>
        <p:nvSpPr>
          <p:cNvPr id="4" name="Rectangle à coins arrondis 3"/>
          <p:cNvSpPr/>
          <p:nvPr/>
        </p:nvSpPr>
        <p:spPr>
          <a:xfrm>
            <a:off x="645249" y="208483"/>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Appel à projet Origines - 2024</a:t>
            </a:r>
          </a:p>
        </p:txBody>
      </p:sp>
      <p:sp>
        <p:nvSpPr>
          <p:cNvPr id="6" name="Rectangle à coins arrondis 5"/>
          <p:cNvSpPr/>
          <p:nvPr/>
        </p:nvSpPr>
        <p:spPr>
          <a:xfrm>
            <a:off x="745786" y="1361211"/>
            <a:ext cx="10700427" cy="512355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963037" y="1487165"/>
            <a:ext cx="10265923" cy="1508105"/>
          </a:xfrm>
          <a:prstGeom prst="rect">
            <a:avLst/>
          </a:prstGeom>
        </p:spPr>
        <p:txBody>
          <a:bodyPr wrap="square">
            <a:spAutoFit/>
          </a:bodyPr>
          <a:lstStyle/>
          <a:p>
            <a:pPr algn="ctr"/>
            <a:r>
              <a:rPr lang="fr-FR" sz="2000" b="1" dirty="0"/>
              <a:t>Ce premier appel à projet scientifique a rencontré un fort succès auprès de la communauté. </a:t>
            </a:r>
          </a:p>
          <a:p>
            <a:pPr marL="1657350" lvl="3" indent="-285750" algn="just">
              <a:buFont typeface="Arial" panose="020B0604020202020204" pitchFamily="34" charset="0"/>
              <a:buChar char="•"/>
            </a:pPr>
            <a:r>
              <a:rPr lang="fr-FR" b="1" dirty="0"/>
              <a:t>49</a:t>
            </a:r>
            <a:r>
              <a:rPr lang="fr-FR" dirty="0"/>
              <a:t> projets ont été déposés, pour un montant total demandé de </a:t>
            </a:r>
            <a:r>
              <a:rPr lang="fr-FR" b="1" u="sng" dirty="0"/>
              <a:t>4 315 819 euros</a:t>
            </a:r>
            <a:r>
              <a:rPr lang="fr-FR" dirty="0"/>
              <a:t>. </a:t>
            </a:r>
          </a:p>
          <a:p>
            <a:pPr marL="1657350" lvl="3" indent="-285750" algn="just">
              <a:buFont typeface="Arial" panose="020B0604020202020204" pitchFamily="34" charset="0"/>
              <a:buChar char="•"/>
            </a:pPr>
            <a:r>
              <a:rPr lang="fr-FR" b="1" dirty="0"/>
              <a:t>15</a:t>
            </a:r>
            <a:r>
              <a:rPr lang="fr-FR" dirty="0"/>
              <a:t> projets ont été retenus et </a:t>
            </a:r>
            <a:r>
              <a:rPr lang="fr-FR" b="1" dirty="0"/>
              <a:t>2</a:t>
            </a:r>
            <a:r>
              <a:rPr lang="fr-FR" dirty="0"/>
              <a:t> ont été placés en liste d’attente. </a:t>
            </a:r>
          </a:p>
          <a:p>
            <a:pPr marL="1657350" lvl="3" indent="-285750" algn="just">
              <a:buFont typeface="Arial" panose="020B0604020202020204" pitchFamily="34" charset="0"/>
              <a:buChar char="•"/>
            </a:pPr>
            <a:r>
              <a:rPr lang="fr-FR" dirty="0"/>
              <a:t>Sur les </a:t>
            </a:r>
            <a:r>
              <a:rPr lang="fr-FR" b="1" dirty="0"/>
              <a:t>4</a:t>
            </a:r>
            <a:r>
              <a:rPr lang="fr-FR" dirty="0"/>
              <a:t> projets comprenant une demi-bourse de thèse, </a:t>
            </a:r>
            <a:r>
              <a:rPr lang="fr-FR" b="1" dirty="0"/>
              <a:t>3</a:t>
            </a:r>
            <a:r>
              <a:rPr lang="fr-FR" dirty="0"/>
              <a:t> ont abouti. </a:t>
            </a:r>
          </a:p>
          <a:p>
            <a:pPr marL="1657350" lvl="3" indent="-285750" algn="just">
              <a:buFont typeface="Arial" panose="020B0604020202020204" pitchFamily="34" charset="0"/>
              <a:buChar char="•"/>
            </a:pPr>
            <a:r>
              <a:rPr lang="fr-FR" b="1" dirty="0"/>
              <a:t>Le PEPR Origins a soutenu la communauté à hauteur de </a:t>
            </a:r>
            <a:r>
              <a:rPr lang="fr-FR" b="1" u="sng" dirty="0"/>
              <a:t>630 000 euros</a:t>
            </a:r>
          </a:p>
        </p:txBody>
      </p:sp>
      <p:graphicFrame>
        <p:nvGraphicFramePr>
          <p:cNvPr id="8" name="Tableau 7"/>
          <p:cNvGraphicFramePr>
            <a:graphicFrameLocks noGrp="1"/>
          </p:cNvGraphicFramePr>
          <p:nvPr>
            <p:extLst>
              <p:ext uri="{D42A27DB-BD31-4B8C-83A1-F6EECF244321}">
                <p14:modId xmlns:p14="http://schemas.microsoft.com/office/powerpoint/2010/main" val="1831994561"/>
              </p:ext>
            </p:extLst>
          </p:nvPr>
        </p:nvGraphicFramePr>
        <p:xfrm>
          <a:off x="2031998" y="3468419"/>
          <a:ext cx="8128000" cy="281515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87778106"/>
                    </a:ext>
                  </a:extLst>
                </a:gridCol>
                <a:gridCol w="4064000">
                  <a:extLst>
                    <a:ext uri="{9D8B030D-6E8A-4147-A177-3AD203B41FA5}">
                      <a16:colId xmlns:a16="http://schemas.microsoft.com/office/drawing/2014/main" val="3657786561"/>
                    </a:ext>
                  </a:extLst>
                </a:gridCol>
              </a:tblGrid>
              <a:tr h="353795">
                <a:tc gridSpan="2">
                  <a:txBody>
                    <a:bodyPr/>
                    <a:lstStyle/>
                    <a:p>
                      <a:pPr algn="ctr"/>
                      <a:r>
                        <a:rPr lang="fr-FR" dirty="0"/>
                        <a:t>Projets retenus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284B"/>
                    </a:solidFill>
                  </a:tcPr>
                </a:tc>
                <a:tc hMerge="1">
                  <a:txBody>
                    <a:bodyPr/>
                    <a:lstStyle/>
                    <a:p>
                      <a:endParaRPr lang="fr-FR" dirty="0"/>
                    </a:p>
                  </a:txBody>
                  <a:tcPr/>
                </a:tc>
                <a:extLst>
                  <a:ext uri="{0D108BD9-81ED-4DB2-BD59-A6C34878D82A}">
                    <a16:rowId xmlns:a16="http://schemas.microsoft.com/office/drawing/2014/main" val="2357956743"/>
                  </a:ext>
                </a:extLst>
              </a:tr>
              <a:tr h="349913">
                <a:tc>
                  <a:txBody>
                    <a:bodyPr/>
                    <a:lstStyle/>
                    <a:p>
                      <a:pPr algn="ctr"/>
                      <a:r>
                        <a:rPr lang="fr-FR" sz="1400" dirty="0"/>
                        <a:t>IRON-MAIDEN - ALBOUSSIERE Thierry</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FLASH - BERNE Olivier</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23298115"/>
                  </a:ext>
                </a:extLst>
              </a:tr>
              <a:tr h="349913">
                <a:tc>
                  <a:txBody>
                    <a:bodyPr/>
                    <a:lstStyle/>
                    <a:p>
                      <a:pPr algn="ctr"/>
                      <a:r>
                        <a:rPr lang="fr-FR" sz="1400" dirty="0"/>
                        <a:t>GEOVISTA - BLANCHARD Ingrid</a:t>
                      </a:r>
                    </a:p>
                  </a:txBody>
                  <a:tcPr>
                    <a:lnL w="12700" cap="flat" cmpd="sng" algn="ctr">
                      <a:solidFill>
                        <a:schemeClr val="tx1"/>
                      </a:solidFill>
                      <a:prstDash val="solid"/>
                      <a:round/>
                      <a:headEnd type="none" w="med" len="med"/>
                      <a:tailEnd type="none" w="med" len="med"/>
                    </a:lnL>
                  </a:tcPr>
                </a:tc>
                <a:tc>
                  <a:txBody>
                    <a:bodyPr/>
                    <a:lstStyle/>
                    <a:p>
                      <a:pPr algn="ctr"/>
                      <a:r>
                        <a:rPr lang="fr-FR" sz="1400" dirty="0"/>
                        <a:t>H2DIAM - CARTIGNY Pierre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0887137"/>
                  </a:ext>
                </a:extLst>
              </a:tr>
              <a:tr h="349913">
                <a:tc>
                  <a:txBody>
                    <a:bodyPr/>
                    <a:lstStyle/>
                    <a:p>
                      <a:pPr algn="ctr"/>
                      <a:r>
                        <a:rPr lang="en-US" sz="1400" dirty="0"/>
                        <a:t>Rheology of icy granular flows - CONWAY Susan</a:t>
                      </a:r>
                      <a:endParaRPr lang="fr-FR" sz="14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BIO-ESSENTIAL - GODARD Marguerite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99004107"/>
                  </a:ext>
                </a:extLst>
              </a:tr>
              <a:tr h="349913">
                <a:tc>
                  <a:txBody>
                    <a:bodyPr/>
                    <a:lstStyle/>
                    <a:p>
                      <a:pPr algn="ctr"/>
                      <a:r>
                        <a:rPr lang="fr-FR" sz="1400" dirty="0"/>
                        <a:t>CRUSTAL - KISH Adrienne</a:t>
                      </a:r>
                    </a:p>
                  </a:txBody>
                  <a:tcPr>
                    <a:lnL w="12700" cap="flat" cmpd="sng" algn="ctr">
                      <a:solidFill>
                        <a:schemeClr val="tx1"/>
                      </a:solidFill>
                      <a:prstDash val="solid"/>
                      <a:round/>
                      <a:headEnd type="none" w="med" len="med"/>
                      <a:tailEnd type="none" w="med" len="med"/>
                    </a:lnL>
                  </a:tcPr>
                </a:tc>
                <a:tc>
                  <a:txBody>
                    <a:bodyPr/>
                    <a:lstStyle/>
                    <a:p>
                      <a:pPr algn="ctr"/>
                      <a:r>
                        <a:rPr lang="fr-FR" sz="1400" dirty="0"/>
                        <a:t>IMPHYDRO - LAGAIN Anthony</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8408507"/>
                  </a:ext>
                </a:extLst>
              </a:tr>
              <a:tr h="349913">
                <a:tc>
                  <a:txBody>
                    <a:bodyPr/>
                    <a:lstStyle/>
                    <a:p>
                      <a:pPr algn="ctr"/>
                      <a:r>
                        <a:rPr lang="fr-FR" sz="1400" dirty="0"/>
                        <a:t>ITEMOPIC - Le Guillou Corentin</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DATADISKS - MEHEUT Héloïse</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70971973"/>
                  </a:ext>
                </a:extLst>
              </a:tr>
              <a:tr h="349913">
                <a:tc>
                  <a:txBody>
                    <a:bodyPr/>
                    <a:lstStyle/>
                    <a:p>
                      <a:pPr algn="ctr"/>
                      <a:r>
                        <a:rPr lang="fr-FR" sz="1400" dirty="0"/>
                        <a:t>MESSENGER - MENEZ Benedicte</a:t>
                      </a:r>
                    </a:p>
                  </a:txBody>
                  <a:tcPr>
                    <a:lnL w="12700" cap="flat" cmpd="sng" algn="ctr">
                      <a:solidFill>
                        <a:schemeClr val="tx1"/>
                      </a:solidFill>
                      <a:prstDash val="solid"/>
                      <a:round/>
                      <a:headEnd type="none" w="med" len="med"/>
                      <a:tailEnd type="none" w="med" len="med"/>
                    </a:lnL>
                  </a:tcPr>
                </a:tc>
                <a:tc>
                  <a:txBody>
                    <a:bodyPr/>
                    <a:lstStyle/>
                    <a:p>
                      <a:pPr algn="ctr"/>
                      <a:r>
                        <a:rPr lang="fr-FR" sz="1400" dirty="0"/>
                        <a:t>ACOLITE - MOTIIENKO Roman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9022309"/>
                  </a:ext>
                </a:extLst>
              </a:tr>
              <a:tr h="349913">
                <a:tc>
                  <a:txBody>
                    <a:bodyPr/>
                    <a:lstStyle/>
                    <a:p>
                      <a:pPr algn="ctr"/>
                      <a:r>
                        <a:rPr lang="fr-FR" sz="1400" dirty="0"/>
                        <a:t>DECOMROT - SAMUEL Henri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dirty="0"/>
                        <a:t>RADEX</a:t>
                      </a:r>
                      <a:r>
                        <a:rPr lang="fr-FR" sz="1400" baseline="0" dirty="0"/>
                        <a:t> </a:t>
                      </a:r>
                      <a:r>
                        <a:rPr lang="fr-FR" sz="1400" dirty="0"/>
                        <a:t>- Girault Frédéric</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075697"/>
                  </a:ext>
                </a:extLst>
              </a:tr>
            </a:tbl>
          </a:graphicData>
        </a:graphic>
      </p:graphicFrame>
      <p:sp>
        <p:nvSpPr>
          <p:cNvPr id="9" name="Organigramme : Alternative 8"/>
          <p:cNvSpPr/>
          <p:nvPr/>
        </p:nvSpPr>
        <p:spPr>
          <a:xfrm>
            <a:off x="9279230" y="5307387"/>
            <a:ext cx="598868" cy="177379"/>
          </a:xfrm>
          <a:prstGeom prst="flowChartAlternateProcess">
            <a:avLst/>
          </a:prstGeom>
          <a:solidFill>
            <a:srgbClr val="E1000F"/>
          </a:solidFill>
          <a:ln>
            <a:solidFill>
              <a:srgbClr val="E10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Thèse</a:t>
            </a:r>
          </a:p>
        </p:txBody>
      </p:sp>
      <p:sp>
        <p:nvSpPr>
          <p:cNvPr id="11" name="Organigramme : Alternative 10"/>
          <p:cNvSpPr/>
          <p:nvPr/>
        </p:nvSpPr>
        <p:spPr>
          <a:xfrm>
            <a:off x="9279230" y="5650138"/>
            <a:ext cx="598868" cy="177379"/>
          </a:xfrm>
          <a:prstGeom prst="flowChartAlternateProcess">
            <a:avLst/>
          </a:prstGeom>
          <a:solidFill>
            <a:srgbClr val="E1000F"/>
          </a:solidFill>
          <a:ln>
            <a:solidFill>
              <a:srgbClr val="E10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Thèse</a:t>
            </a:r>
          </a:p>
        </p:txBody>
      </p:sp>
      <p:sp>
        <p:nvSpPr>
          <p:cNvPr id="12" name="Organigramme : Alternative 11"/>
          <p:cNvSpPr/>
          <p:nvPr/>
        </p:nvSpPr>
        <p:spPr>
          <a:xfrm>
            <a:off x="5078570" y="4962658"/>
            <a:ext cx="598868" cy="177379"/>
          </a:xfrm>
          <a:prstGeom prst="flowChartAlternateProcess">
            <a:avLst/>
          </a:prstGeom>
          <a:solidFill>
            <a:srgbClr val="E1000F"/>
          </a:solidFill>
          <a:ln>
            <a:solidFill>
              <a:srgbClr val="E10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Thèse</a:t>
            </a:r>
          </a:p>
        </p:txBody>
      </p:sp>
    </p:spTree>
    <p:extLst>
      <p:ext uri="{BB962C8B-B14F-4D97-AF65-F5344CB8AC3E}">
        <p14:creationId xmlns:p14="http://schemas.microsoft.com/office/powerpoint/2010/main" val="399825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720608" y="152259"/>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Présentation du PEPR Origins</a:t>
            </a:r>
          </a:p>
        </p:txBody>
      </p:sp>
      <p:sp>
        <p:nvSpPr>
          <p:cNvPr id="2" name="Rectangle 1"/>
          <p:cNvSpPr/>
          <p:nvPr/>
        </p:nvSpPr>
        <p:spPr>
          <a:xfrm>
            <a:off x="357809" y="1538462"/>
            <a:ext cx="11426024" cy="4708981"/>
          </a:xfrm>
          <a:prstGeom prst="rect">
            <a:avLst/>
          </a:prstGeom>
        </p:spPr>
        <p:txBody>
          <a:bodyPr wrap="square">
            <a:spAutoFit/>
          </a:bodyPr>
          <a:lstStyle/>
          <a:p>
            <a:pPr algn="just"/>
            <a:r>
              <a:rPr lang="fr-FR" sz="2000" dirty="0"/>
              <a:t>Les questions fondamentales relatives à l'émergence de la vie sur Terre et à son existence potentielle au-delà de notre planète ont, de tout temps, nourri d'importants débats philosophiques et religieux. </a:t>
            </a:r>
          </a:p>
          <a:p>
            <a:pPr algn="just"/>
            <a:endParaRPr lang="fr-FR" sz="2000" dirty="0"/>
          </a:p>
          <a:p>
            <a:pPr algn="just"/>
            <a:r>
              <a:rPr lang="fr-FR" sz="2000" dirty="0"/>
              <a:t>Nous approchons désormais d'un point où des éclaircissements scientifiques significatifs sont possibles, grâce à l'avènement d'une nouvelle génération de données issues d'observations, d'expériences de laboratoire et de modélisations numériques. </a:t>
            </a:r>
          </a:p>
          <a:p>
            <a:pPr algn="just"/>
            <a:endParaRPr lang="fr-FR" sz="2000" dirty="0"/>
          </a:p>
          <a:p>
            <a:pPr algn="just"/>
            <a:r>
              <a:rPr lang="fr-FR" sz="2000" dirty="0"/>
              <a:t>Le Programme et équipements prioritaires de recherche (PEPR) </a:t>
            </a:r>
            <a:r>
              <a:rPr lang="fr-FR" sz="2000" i="1" dirty="0"/>
              <a:t>Origins</a:t>
            </a:r>
            <a:r>
              <a:rPr lang="fr-FR" sz="2000" dirty="0"/>
              <a:t> est financé par le plan France 2030 pour développer plusieurs projets instrumentaux innovants qui permettront à la communauté française d’être encore plus performante dans la compétition internationale à l’horizon 2030.</a:t>
            </a:r>
          </a:p>
          <a:p>
            <a:pPr algn="ctr"/>
            <a:endParaRPr lang="fr-FR" sz="2000" dirty="0"/>
          </a:p>
          <a:p>
            <a:pPr algn="just"/>
            <a:r>
              <a:rPr lang="fr-FR" sz="2000" b="1" dirty="0"/>
              <a:t>Le PEPR a donc pour objectif de relever les défis technologiques indispensables à l'avancement de la recherche sur les origines des planètes et de la vie.</a:t>
            </a:r>
          </a:p>
          <a:p>
            <a:pPr algn="ctr"/>
            <a:endParaRPr lang="fr-FR" sz="2000" dirty="0"/>
          </a:p>
          <a:p>
            <a:r>
              <a:rPr lang="fr-FR" sz="2000" dirty="0"/>
              <a:t>Lancement en </a:t>
            </a:r>
            <a:r>
              <a:rPr lang="fr-FR" sz="2000" b="1" dirty="0"/>
              <a:t>mars 2023 </a:t>
            </a:r>
            <a:r>
              <a:rPr lang="fr-FR" sz="2000" dirty="0"/>
              <a:t>avec un budget de </a:t>
            </a:r>
            <a:r>
              <a:rPr lang="fr-FR" sz="2000" b="1" dirty="0"/>
              <a:t>45,5M€ </a:t>
            </a:r>
            <a:r>
              <a:rPr lang="fr-FR" sz="2000" dirty="0"/>
              <a:t>sur </a:t>
            </a:r>
            <a:r>
              <a:rPr lang="fr-FR" sz="2000" b="1" dirty="0"/>
              <a:t>sept ans</a:t>
            </a:r>
            <a:r>
              <a:rPr lang="fr-FR" sz="2000" dirty="0"/>
              <a:t>. </a:t>
            </a:r>
          </a:p>
        </p:txBody>
      </p:sp>
    </p:spTree>
    <p:extLst>
      <p:ext uri="{BB962C8B-B14F-4D97-AF65-F5344CB8AC3E}">
        <p14:creationId xmlns:p14="http://schemas.microsoft.com/office/powerpoint/2010/main" val="52889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3"/>
            <a:ext cx="12192000" cy="6853514"/>
          </a:xfrm>
          <a:prstGeom prst="rect">
            <a:avLst/>
          </a:prstGeom>
        </p:spPr>
      </p:pic>
      <p:sp>
        <p:nvSpPr>
          <p:cNvPr id="4" name="Rectangle à coins arrondis 3"/>
          <p:cNvSpPr/>
          <p:nvPr/>
        </p:nvSpPr>
        <p:spPr>
          <a:xfrm>
            <a:off x="645249" y="208483"/>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Appel à projet Origines - 2025</a:t>
            </a:r>
          </a:p>
        </p:txBody>
      </p:sp>
      <p:sp>
        <p:nvSpPr>
          <p:cNvPr id="6" name="Rectangle à coins arrondis 5"/>
          <p:cNvSpPr/>
          <p:nvPr/>
        </p:nvSpPr>
        <p:spPr>
          <a:xfrm>
            <a:off x="745786" y="1361211"/>
            <a:ext cx="10700427" cy="512355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963037" y="1487165"/>
            <a:ext cx="10265923" cy="1508105"/>
          </a:xfrm>
          <a:prstGeom prst="rect">
            <a:avLst/>
          </a:prstGeom>
        </p:spPr>
        <p:txBody>
          <a:bodyPr wrap="square">
            <a:spAutoFit/>
          </a:bodyPr>
          <a:lstStyle/>
          <a:p>
            <a:pPr algn="ctr"/>
            <a:r>
              <a:rPr lang="fr-FR" sz="2000" b="1" dirty="0"/>
              <a:t> </a:t>
            </a:r>
          </a:p>
          <a:p>
            <a:pPr marL="1657350" lvl="3" indent="-285750" algn="just">
              <a:buFont typeface="Arial" panose="020B0604020202020204" pitchFamily="34" charset="0"/>
              <a:buChar char="•"/>
            </a:pPr>
            <a:r>
              <a:rPr lang="fr-FR" b="1" dirty="0"/>
              <a:t>26</a:t>
            </a:r>
            <a:r>
              <a:rPr lang="fr-FR" dirty="0"/>
              <a:t> projets ont été déposés, pour un montant total demandé de </a:t>
            </a:r>
            <a:r>
              <a:rPr lang="fr-FR" b="1" u="sng" dirty="0"/>
              <a:t>2 897 960 euros</a:t>
            </a:r>
            <a:r>
              <a:rPr lang="fr-FR" dirty="0"/>
              <a:t>. </a:t>
            </a:r>
          </a:p>
          <a:p>
            <a:pPr marL="1657350" lvl="3" indent="-285750" algn="just">
              <a:buFont typeface="Arial" panose="020B0604020202020204" pitchFamily="34" charset="0"/>
              <a:buChar char="•"/>
            </a:pPr>
            <a:r>
              <a:rPr lang="fr-FR" b="1" dirty="0"/>
              <a:t>15</a:t>
            </a:r>
            <a:r>
              <a:rPr lang="fr-FR" dirty="0"/>
              <a:t> projets ont été retenus. </a:t>
            </a:r>
          </a:p>
          <a:p>
            <a:pPr marL="1657350" lvl="3" indent="-285750" algn="just">
              <a:buFont typeface="Arial" panose="020B0604020202020204" pitchFamily="34" charset="0"/>
              <a:buChar char="•"/>
            </a:pPr>
            <a:r>
              <a:rPr lang="fr-FR" dirty="0"/>
              <a:t>Sur les </a:t>
            </a:r>
            <a:r>
              <a:rPr lang="fr-FR" b="1" dirty="0"/>
              <a:t>5</a:t>
            </a:r>
            <a:r>
              <a:rPr lang="fr-FR" dirty="0"/>
              <a:t> projets comprenant une demi-bourse de thèse, </a:t>
            </a:r>
            <a:r>
              <a:rPr lang="fr-FR" b="1" dirty="0"/>
              <a:t>3</a:t>
            </a:r>
            <a:r>
              <a:rPr lang="fr-FR" dirty="0"/>
              <a:t> ont abouti. </a:t>
            </a:r>
          </a:p>
          <a:p>
            <a:pPr marL="1657350" lvl="3" indent="-285750" algn="just">
              <a:buFont typeface="Arial" panose="020B0604020202020204" pitchFamily="34" charset="0"/>
              <a:buChar char="•"/>
            </a:pPr>
            <a:r>
              <a:rPr lang="fr-FR" b="1" dirty="0"/>
              <a:t>Le PEPR Origins a soutenu la communauté à hauteur de </a:t>
            </a:r>
            <a:r>
              <a:rPr lang="fr-FR" b="1" u="sng" dirty="0"/>
              <a:t>546 400 euros</a:t>
            </a:r>
            <a:r>
              <a:rPr lang="fr-FR" dirty="0"/>
              <a:t>. </a:t>
            </a:r>
          </a:p>
        </p:txBody>
      </p:sp>
      <p:graphicFrame>
        <p:nvGraphicFramePr>
          <p:cNvPr id="8" name="Tableau 7"/>
          <p:cNvGraphicFramePr>
            <a:graphicFrameLocks noGrp="1"/>
          </p:cNvGraphicFramePr>
          <p:nvPr>
            <p:extLst>
              <p:ext uri="{D42A27DB-BD31-4B8C-83A1-F6EECF244321}">
                <p14:modId xmlns:p14="http://schemas.microsoft.com/office/powerpoint/2010/main" val="201071856"/>
              </p:ext>
            </p:extLst>
          </p:nvPr>
        </p:nvGraphicFramePr>
        <p:xfrm>
          <a:off x="2188907" y="3303047"/>
          <a:ext cx="8128000" cy="305417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87778106"/>
                    </a:ext>
                  </a:extLst>
                </a:gridCol>
                <a:gridCol w="4064000">
                  <a:extLst>
                    <a:ext uri="{9D8B030D-6E8A-4147-A177-3AD203B41FA5}">
                      <a16:colId xmlns:a16="http://schemas.microsoft.com/office/drawing/2014/main" val="3657786561"/>
                    </a:ext>
                  </a:extLst>
                </a:gridCol>
              </a:tblGrid>
              <a:tr h="371515">
                <a:tc gridSpan="2">
                  <a:txBody>
                    <a:bodyPr/>
                    <a:lstStyle/>
                    <a:p>
                      <a:pPr algn="ctr"/>
                      <a:r>
                        <a:rPr lang="fr-FR" dirty="0"/>
                        <a:t>Projets retenus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284B"/>
                    </a:solidFill>
                  </a:tcPr>
                </a:tc>
                <a:tc hMerge="1">
                  <a:txBody>
                    <a:bodyPr/>
                    <a:lstStyle/>
                    <a:p>
                      <a:endParaRPr lang="fr-FR" dirty="0"/>
                    </a:p>
                  </a:txBody>
                  <a:tcPr/>
                </a:tc>
                <a:extLst>
                  <a:ext uri="{0D108BD9-81ED-4DB2-BD59-A6C34878D82A}">
                    <a16:rowId xmlns:a16="http://schemas.microsoft.com/office/drawing/2014/main" val="2357956743"/>
                  </a:ext>
                </a:extLst>
              </a:tr>
              <a:tr h="335333">
                <a:tc>
                  <a:txBody>
                    <a:bodyPr/>
                    <a:lstStyle/>
                    <a:p>
                      <a:pPr algn="ctr"/>
                      <a:r>
                        <a:rPr lang="fr-FR" sz="1400" dirty="0" err="1"/>
                        <a:t>CyclEauP</a:t>
                      </a:r>
                      <a:r>
                        <a:rPr lang="fr-FR" sz="1400" dirty="0"/>
                        <a:t> - ANDRAULT Denis</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CODIVE - ANTONANGELI </a:t>
                      </a:r>
                      <a:r>
                        <a:rPr lang="fr-FR" sz="1400" dirty="0" err="1"/>
                        <a:t>Daniele</a:t>
                      </a:r>
                      <a:endParaRPr lang="fr-FR" sz="14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23298115"/>
                  </a:ext>
                </a:extLst>
              </a:tr>
              <a:tr h="335333">
                <a:tc>
                  <a:txBody>
                    <a:bodyPr/>
                    <a:lstStyle/>
                    <a:p>
                      <a:pPr algn="ctr"/>
                      <a:r>
                        <a:rPr lang="fr-FR" sz="1400" dirty="0" err="1"/>
                        <a:t>NeR-AaNa</a:t>
                      </a:r>
                      <a:r>
                        <a:rPr lang="fr-FR" sz="1400" dirty="0"/>
                        <a:t> - DASS </a:t>
                      </a:r>
                      <a:r>
                        <a:rPr lang="fr-FR" sz="1400" dirty="0" err="1"/>
                        <a:t>Avinash</a:t>
                      </a:r>
                      <a:r>
                        <a:rPr lang="fr-FR" sz="1400" dirty="0"/>
                        <a:t> </a:t>
                      </a:r>
                      <a:r>
                        <a:rPr lang="fr-FR" sz="1400" dirty="0" err="1"/>
                        <a:t>Vicholous</a:t>
                      </a:r>
                      <a:endParaRPr lang="fr-FR" sz="1400" dirty="0"/>
                    </a:p>
                  </a:txBody>
                  <a:tcPr>
                    <a:lnL w="12700" cap="flat" cmpd="sng" algn="ctr">
                      <a:solidFill>
                        <a:schemeClr val="tx1"/>
                      </a:solidFill>
                      <a:prstDash val="solid"/>
                      <a:round/>
                      <a:headEnd type="none" w="med" len="med"/>
                      <a:tailEnd type="none" w="med" len="med"/>
                    </a:lnL>
                  </a:tcPr>
                </a:tc>
                <a:tc>
                  <a:txBody>
                    <a:bodyPr/>
                    <a:lstStyle/>
                    <a:p>
                      <a:pPr algn="ctr"/>
                      <a:r>
                        <a:rPr lang="fr-FR" sz="1400" dirty="0" err="1"/>
                        <a:t>Phoslife</a:t>
                      </a:r>
                      <a:r>
                        <a:rPr lang="fr-FR" sz="1400" dirty="0"/>
                        <a:t>  - DUVAL Simon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0887137"/>
                  </a:ext>
                </a:extLst>
              </a:tr>
              <a:tr h="335333">
                <a:tc>
                  <a:txBody>
                    <a:bodyPr/>
                    <a:lstStyle/>
                    <a:p>
                      <a:pPr algn="ctr"/>
                      <a:r>
                        <a:rPr lang="en-US" sz="1400" dirty="0"/>
                        <a:t>X MARKS the SPOT- HRODMARSSON </a:t>
                      </a:r>
                      <a:r>
                        <a:rPr lang="en-US" sz="1400" dirty="0" err="1"/>
                        <a:t>Helgi</a:t>
                      </a:r>
                      <a:endParaRPr lang="fr-FR" sz="14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TEMPOHYDRO - LAGAIN Anthony</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99004107"/>
                  </a:ext>
                </a:extLst>
              </a:tr>
              <a:tr h="335333">
                <a:tc>
                  <a:txBody>
                    <a:bodyPr/>
                    <a:lstStyle/>
                    <a:p>
                      <a:pPr algn="ctr"/>
                      <a:r>
                        <a:rPr lang="fr-FR" sz="1400" dirty="0" err="1"/>
                        <a:t>HyperCL</a:t>
                      </a:r>
                      <a:r>
                        <a:rPr lang="fr-FR" sz="1400" dirty="0"/>
                        <a:t> - LIBOUREL Guy</a:t>
                      </a:r>
                    </a:p>
                  </a:txBody>
                  <a:tcPr>
                    <a:lnL w="12700" cap="flat" cmpd="sng" algn="ctr">
                      <a:solidFill>
                        <a:schemeClr val="tx1"/>
                      </a:solidFill>
                      <a:prstDash val="solid"/>
                      <a:round/>
                      <a:headEnd type="none" w="med" len="med"/>
                      <a:tailEnd type="none" w="med" len="med"/>
                    </a:lnL>
                  </a:tcPr>
                </a:tc>
                <a:tc>
                  <a:txBody>
                    <a:bodyPr/>
                    <a:lstStyle/>
                    <a:p>
                      <a:pPr algn="ctr"/>
                      <a:r>
                        <a:rPr lang="fr-FR" sz="1400" dirty="0"/>
                        <a:t>GRAPHORIGINS - METRAL Florian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8408507"/>
                  </a:ext>
                </a:extLst>
              </a:tr>
              <a:tr h="335333">
                <a:tc>
                  <a:txBody>
                    <a:bodyPr/>
                    <a:lstStyle/>
                    <a:p>
                      <a:pPr algn="ctr"/>
                      <a:r>
                        <a:rPr lang="fr-FR" sz="1400" dirty="0"/>
                        <a:t>Préparation ELT - MOUILLET David</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OAZAN - POCH Olivier</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70971973"/>
                  </a:ext>
                </a:extLst>
              </a:tr>
              <a:tr h="335333">
                <a:tc>
                  <a:txBody>
                    <a:bodyPr/>
                    <a:lstStyle/>
                    <a:p>
                      <a:pPr algn="ctr"/>
                      <a:r>
                        <a:rPr lang="fr-FR" sz="1400" dirty="0"/>
                        <a:t>Géo-Origine- FOUCHER Frédéric</a:t>
                      </a:r>
                    </a:p>
                  </a:txBody>
                  <a:tcPr>
                    <a:lnL w="12700" cap="flat" cmpd="sng" algn="ctr">
                      <a:solidFill>
                        <a:schemeClr val="tx1"/>
                      </a:solidFill>
                      <a:prstDash val="solid"/>
                      <a:round/>
                      <a:headEnd type="none" w="med" len="med"/>
                      <a:tailEnd type="none" w="med" len="med"/>
                    </a:lnL>
                  </a:tcPr>
                </a:tc>
                <a:tc>
                  <a:txBody>
                    <a:bodyPr/>
                    <a:lstStyle/>
                    <a:p>
                      <a:pPr algn="ctr"/>
                      <a:r>
                        <a:rPr lang="fr-FR" sz="1400" dirty="0" err="1"/>
                        <a:t>InfoBricks</a:t>
                      </a:r>
                      <a:r>
                        <a:rPr lang="fr-FR" sz="1400" dirty="0"/>
                        <a:t> - LAMBERT Jean-François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9022309"/>
                  </a:ext>
                </a:extLst>
              </a:tr>
              <a:tr h="335333">
                <a:tc>
                  <a:txBody>
                    <a:bodyPr/>
                    <a:lstStyle/>
                    <a:p>
                      <a:pPr algn="ctr"/>
                      <a:r>
                        <a:rPr lang="fr-FR" sz="1400" dirty="0"/>
                        <a:t>GOE-DEEP-FRANCE - THOMAZO Christophe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t>FLASH</a:t>
                      </a:r>
                      <a:r>
                        <a:rPr lang="fr-FR" sz="1400" baseline="0" dirty="0"/>
                        <a:t> </a:t>
                      </a:r>
                      <a:r>
                        <a:rPr lang="fr-FR" sz="1400" dirty="0"/>
                        <a:t>- BERNE Olivier</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85075697"/>
                  </a:ext>
                </a:extLst>
              </a:tr>
              <a:tr h="335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TIC &amp; TAC - FRAY Nicolas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fr-FR"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9902427"/>
                  </a:ext>
                </a:extLst>
              </a:tr>
            </a:tbl>
          </a:graphicData>
        </a:graphic>
      </p:graphicFrame>
      <p:sp>
        <p:nvSpPr>
          <p:cNvPr id="9" name="Organigramme : Alternative 8"/>
          <p:cNvSpPr/>
          <p:nvPr/>
        </p:nvSpPr>
        <p:spPr>
          <a:xfrm>
            <a:off x="9598459" y="5041790"/>
            <a:ext cx="598868" cy="177379"/>
          </a:xfrm>
          <a:prstGeom prst="flowChartAlternateProcess">
            <a:avLst/>
          </a:prstGeom>
          <a:solidFill>
            <a:srgbClr val="E1000F"/>
          </a:solidFill>
          <a:ln>
            <a:solidFill>
              <a:srgbClr val="E10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Thèse</a:t>
            </a:r>
          </a:p>
        </p:txBody>
      </p:sp>
      <p:sp>
        <p:nvSpPr>
          <p:cNvPr id="11" name="Organigramme : Alternative 10"/>
          <p:cNvSpPr/>
          <p:nvPr/>
        </p:nvSpPr>
        <p:spPr>
          <a:xfrm>
            <a:off x="9598459" y="4767607"/>
            <a:ext cx="598868" cy="177379"/>
          </a:xfrm>
          <a:prstGeom prst="flowChartAlternateProcess">
            <a:avLst/>
          </a:prstGeom>
          <a:solidFill>
            <a:srgbClr val="E1000F"/>
          </a:solidFill>
          <a:ln>
            <a:solidFill>
              <a:srgbClr val="E100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Thèse</a:t>
            </a:r>
          </a:p>
        </p:txBody>
      </p:sp>
      <p:pic>
        <p:nvPicPr>
          <p:cNvPr id="2" name="Image 1"/>
          <p:cNvPicPr>
            <a:picLocks noChangeAspect="1"/>
          </p:cNvPicPr>
          <p:nvPr/>
        </p:nvPicPr>
        <p:blipFill>
          <a:blip r:embed="rId3"/>
          <a:stretch>
            <a:fillRect/>
          </a:stretch>
        </p:blipFill>
        <p:spPr>
          <a:xfrm>
            <a:off x="5439481" y="3695387"/>
            <a:ext cx="609653" cy="323116"/>
          </a:xfrm>
          <a:prstGeom prst="rect">
            <a:avLst/>
          </a:prstGeom>
        </p:spPr>
      </p:pic>
    </p:spTree>
    <p:extLst>
      <p:ext uri="{BB962C8B-B14F-4D97-AF65-F5344CB8AC3E}">
        <p14:creationId xmlns:p14="http://schemas.microsoft.com/office/powerpoint/2010/main" val="4204447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625483" y="158885"/>
            <a:ext cx="4888419" cy="972766"/>
          </a:xfrm>
          <a:prstGeom prst="roundRect">
            <a:avLst/>
          </a:prstGeom>
          <a:solidFill>
            <a:schemeClr val="accent1">
              <a:lumMod val="20000"/>
              <a:lumOff val="80000"/>
            </a:schemeClr>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284B"/>
                </a:solidFill>
              </a:rPr>
              <a:t>Animation scientifique</a:t>
            </a:r>
          </a:p>
        </p:txBody>
      </p:sp>
      <p:sp>
        <p:nvSpPr>
          <p:cNvPr id="3" name="Rectangle 2"/>
          <p:cNvSpPr/>
          <p:nvPr/>
        </p:nvSpPr>
        <p:spPr>
          <a:xfrm>
            <a:off x="661481" y="1521658"/>
            <a:ext cx="10816424" cy="1292662"/>
          </a:xfrm>
          <a:prstGeom prst="rect">
            <a:avLst/>
          </a:prstGeom>
        </p:spPr>
        <p:txBody>
          <a:bodyPr wrap="square">
            <a:spAutoFit/>
          </a:bodyPr>
          <a:lstStyle/>
          <a:p>
            <a:pPr algn="just"/>
            <a:r>
              <a:rPr lang="fr-FR" sz="2400" b="1" dirty="0"/>
              <a:t>12 projets soutenus en 2024 : 463k</a:t>
            </a:r>
          </a:p>
          <a:p>
            <a:endParaRPr lang="fr-FR" dirty="0"/>
          </a:p>
          <a:p>
            <a:r>
              <a:rPr lang="fr-FR" b="1" u="sng" dirty="0"/>
              <a:t>Focus sur un projet :</a:t>
            </a:r>
            <a:r>
              <a:rPr lang="fr-FR" b="1" dirty="0"/>
              <a:t> </a:t>
            </a:r>
            <a:r>
              <a:rPr lang="en-US" b="1" dirty="0"/>
              <a:t>Rheology of icy granular flows</a:t>
            </a:r>
            <a:endParaRPr lang="fr-FR" b="1" dirty="0"/>
          </a:p>
          <a:p>
            <a:endParaRPr lang="fr-FR" dirty="0"/>
          </a:p>
        </p:txBody>
      </p:sp>
      <p:sp>
        <p:nvSpPr>
          <p:cNvPr id="2" name="Rectangle 1"/>
          <p:cNvSpPr/>
          <p:nvPr/>
        </p:nvSpPr>
        <p:spPr>
          <a:xfrm>
            <a:off x="652106" y="2593540"/>
            <a:ext cx="5816427" cy="3139321"/>
          </a:xfrm>
          <a:prstGeom prst="rect">
            <a:avLst/>
          </a:prstGeom>
        </p:spPr>
        <p:txBody>
          <a:bodyPr wrap="square">
            <a:spAutoFit/>
          </a:bodyPr>
          <a:lstStyle/>
          <a:p>
            <a:pPr algn="just"/>
            <a:r>
              <a:rPr lang="fr-FR" dirty="0"/>
              <a:t>Ce projet vise à faire la lumière sur la stabilité des pentes sur les corps extraterrestres, notamment en étudiant les propriétés mécaniques des écoulements granulaires incorporant des glaces dans des conditions planétaires.</a:t>
            </a:r>
          </a:p>
          <a:p>
            <a:pPr algn="just"/>
            <a:endParaRPr lang="fr-FR" dirty="0"/>
          </a:p>
          <a:p>
            <a:pPr algn="just"/>
            <a:r>
              <a:rPr lang="fr-FR" dirty="0"/>
              <a:t>Une meilleure compréhension de ces écoulements granulaires mixtes pourrait conduire à des réinterprétations fondamentales des reliefs extra-terrestres. </a:t>
            </a:r>
          </a:p>
          <a:p>
            <a:pPr algn="just"/>
            <a:endParaRPr lang="fr-FR" dirty="0"/>
          </a:p>
          <a:p>
            <a:pPr algn="just"/>
            <a:r>
              <a:rPr lang="fr-FR" dirty="0"/>
              <a:t>Une meilleure compréhension du régolithe granulaire glacé est essentielle pour anticiper les missions d'atterrissage.</a:t>
            </a:r>
          </a:p>
        </p:txBody>
      </p:sp>
      <p:pic>
        <p:nvPicPr>
          <p:cNvPr id="5" name="Image 4"/>
          <p:cNvPicPr>
            <a:picLocks noChangeAspect="1"/>
          </p:cNvPicPr>
          <p:nvPr/>
        </p:nvPicPr>
        <p:blipFill>
          <a:blip r:embed="rId2"/>
          <a:stretch>
            <a:fillRect/>
          </a:stretch>
        </p:blipFill>
        <p:spPr>
          <a:xfrm>
            <a:off x="6622772" y="1668652"/>
            <a:ext cx="5416828" cy="4064209"/>
          </a:xfrm>
          <a:prstGeom prst="rect">
            <a:avLst/>
          </a:prstGeom>
        </p:spPr>
      </p:pic>
    </p:spTree>
    <p:extLst>
      <p:ext uri="{BB962C8B-B14F-4D97-AF65-F5344CB8AC3E}">
        <p14:creationId xmlns:p14="http://schemas.microsoft.com/office/powerpoint/2010/main" val="2494782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517532" y="158885"/>
            <a:ext cx="5104319" cy="972766"/>
          </a:xfrm>
          <a:prstGeom prst="roundRect">
            <a:avLst/>
          </a:prstGeom>
          <a:solidFill>
            <a:schemeClr val="accent1">
              <a:lumMod val="20000"/>
              <a:lumOff val="80000"/>
            </a:schemeClr>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284B"/>
                </a:solidFill>
              </a:rPr>
              <a:t>Formation par la recherche</a:t>
            </a:r>
          </a:p>
        </p:txBody>
      </p:sp>
      <p:sp>
        <p:nvSpPr>
          <p:cNvPr id="5" name="Rectangle 4"/>
          <p:cNvSpPr/>
          <p:nvPr/>
        </p:nvSpPr>
        <p:spPr>
          <a:xfrm>
            <a:off x="661480" y="1420058"/>
            <a:ext cx="10816424" cy="1292662"/>
          </a:xfrm>
          <a:prstGeom prst="rect">
            <a:avLst/>
          </a:prstGeom>
        </p:spPr>
        <p:txBody>
          <a:bodyPr wrap="square">
            <a:spAutoFit/>
          </a:bodyPr>
          <a:lstStyle/>
          <a:p>
            <a:pPr algn="just"/>
            <a:r>
              <a:rPr lang="fr-FR" sz="2400" b="1" dirty="0"/>
              <a:t>2 projets soutenus en 2024 : 167k</a:t>
            </a:r>
          </a:p>
          <a:p>
            <a:endParaRPr lang="fr-FR" dirty="0"/>
          </a:p>
          <a:p>
            <a:r>
              <a:rPr lang="fr-FR" b="1" u="sng" dirty="0"/>
              <a:t>Focus sur un projet :</a:t>
            </a:r>
            <a:r>
              <a:rPr lang="fr-FR" b="1" dirty="0"/>
              <a:t> Crustal</a:t>
            </a:r>
          </a:p>
          <a:p>
            <a:endParaRPr lang="fr-FR" dirty="0"/>
          </a:p>
        </p:txBody>
      </p:sp>
      <p:sp>
        <p:nvSpPr>
          <p:cNvPr id="2" name="Rectangle 1"/>
          <p:cNvSpPr/>
          <p:nvPr/>
        </p:nvSpPr>
        <p:spPr>
          <a:xfrm>
            <a:off x="661480" y="2539074"/>
            <a:ext cx="6096000" cy="3416320"/>
          </a:xfrm>
          <a:prstGeom prst="rect">
            <a:avLst/>
          </a:prstGeom>
        </p:spPr>
        <p:txBody>
          <a:bodyPr>
            <a:spAutoFit/>
          </a:bodyPr>
          <a:lstStyle/>
          <a:p>
            <a:pPr algn="just"/>
            <a:r>
              <a:rPr lang="fr-FR" dirty="0"/>
              <a:t>Les cristaux de sel possèdent des propriétés physiques spécifiques qui permettent de stabiliser les inclusions, et leur contenu, dans le temps et ce, malgré des conditions drastiques. </a:t>
            </a:r>
          </a:p>
          <a:p>
            <a:pPr algn="just"/>
            <a:endParaRPr lang="fr-FR" dirty="0"/>
          </a:p>
          <a:p>
            <a:pPr algn="just"/>
            <a:r>
              <a:rPr lang="fr-FR" dirty="0"/>
              <a:t>Cette conservation est une perspective intéressante pour la préservation de </a:t>
            </a:r>
            <a:r>
              <a:rPr lang="fr-FR" dirty="0" err="1"/>
              <a:t>biosignatures</a:t>
            </a:r>
            <a:r>
              <a:rPr lang="fr-FR" dirty="0"/>
              <a:t> dans des environnements extrêmes primitifs de la Terre ou Mars.</a:t>
            </a:r>
          </a:p>
          <a:p>
            <a:pPr algn="just"/>
            <a:endParaRPr lang="fr-FR" dirty="0"/>
          </a:p>
          <a:p>
            <a:pPr algn="just"/>
            <a:r>
              <a:rPr lang="fr-FR" dirty="0"/>
              <a:t>Le projet CRUSTAL propose de combiner des approches </a:t>
            </a:r>
            <a:r>
              <a:rPr lang="fr-FR" dirty="0" err="1"/>
              <a:t>microfluidiques</a:t>
            </a:r>
            <a:r>
              <a:rPr lang="fr-FR" dirty="0"/>
              <a:t> et des cultures classiques afin d’étudier la préservation de cellules et/ou de </a:t>
            </a:r>
            <a:r>
              <a:rPr lang="fr-FR" dirty="0" err="1"/>
              <a:t>biosignatures</a:t>
            </a:r>
            <a:r>
              <a:rPr lang="fr-FR" dirty="0"/>
              <a:t> au sein d’halites lorsqu’elles sont exposées à des conditions extrêmes.</a:t>
            </a:r>
          </a:p>
        </p:txBody>
      </p:sp>
      <p:pic>
        <p:nvPicPr>
          <p:cNvPr id="6" name="Image 5"/>
          <p:cNvPicPr>
            <a:picLocks noChangeAspect="1"/>
          </p:cNvPicPr>
          <p:nvPr/>
        </p:nvPicPr>
        <p:blipFill>
          <a:blip r:embed="rId2"/>
          <a:stretch>
            <a:fillRect/>
          </a:stretch>
        </p:blipFill>
        <p:spPr>
          <a:xfrm>
            <a:off x="7936528" y="1571553"/>
            <a:ext cx="3866005" cy="4394093"/>
          </a:xfrm>
          <a:prstGeom prst="rect">
            <a:avLst/>
          </a:prstGeom>
        </p:spPr>
      </p:pic>
    </p:spTree>
    <p:extLst>
      <p:ext uri="{BB962C8B-B14F-4D97-AF65-F5344CB8AC3E}">
        <p14:creationId xmlns:p14="http://schemas.microsoft.com/office/powerpoint/2010/main" val="54478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3"/>
            <a:ext cx="12192000" cy="6853514"/>
          </a:xfrm>
          <a:prstGeom prst="rect">
            <a:avLst/>
          </a:prstGeom>
        </p:spPr>
      </p:pic>
      <p:sp>
        <p:nvSpPr>
          <p:cNvPr id="4" name="Rectangle à coins arrondis 3"/>
          <p:cNvSpPr/>
          <p:nvPr/>
        </p:nvSpPr>
        <p:spPr>
          <a:xfrm>
            <a:off x="645249" y="208483"/>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Appel à projet Outreach et formation – 2023/2024</a:t>
            </a:r>
          </a:p>
        </p:txBody>
      </p:sp>
      <p:sp>
        <p:nvSpPr>
          <p:cNvPr id="6" name="Rectangle à coins arrondis 5"/>
          <p:cNvSpPr/>
          <p:nvPr/>
        </p:nvSpPr>
        <p:spPr>
          <a:xfrm>
            <a:off x="645248" y="1387489"/>
            <a:ext cx="10700427" cy="522732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31779" y="1487165"/>
            <a:ext cx="11115472" cy="2123658"/>
          </a:xfrm>
          <a:prstGeom prst="rect">
            <a:avLst/>
          </a:prstGeom>
        </p:spPr>
        <p:txBody>
          <a:bodyPr wrap="square">
            <a:spAutoFit/>
          </a:bodyPr>
          <a:lstStyle/>
          <a:p>
            <a:pPr algn="ctr"/>
            <a:r>
              <a:rPr lang="fr-FR" sz="2000" b="1" dirty="0"/>
              <a:t>Ce premier appel à projet outreach s’est clôturé en avril 2023. </a:t>
            </a:r>
          </a:p>
          <a:p>
            <a:pPr algn="ctr"/>
            <a:r>
              <a:rPr lang="fr-FR" sz="2000" b="1" dirty="0"/>
              <a:t>Depuis, les projets sont arbitrés au fil de l’eau.</a:t>
            </a:r>
            <a:br>
              <a:rPr lang="fr-FR" sz="2000" b="1" dirty="0"/>
            </a:br>
            <a:r>
              <a:rPr lang="fr-FR" sz="2000" b="1" dirty="0"/>
              <a:t> </a:t>
            </a:r>
          </a:p>
          <a:p>
            <a:pPr marL="1657350" lvl="3" indent="-285750" algn="just">
              <a:buFont typeface="Arial" panose="020B0604020202020204" pitchFamily="34" charset="0"/>
              <a:buChar char="•"/>
            </a:pPr>
            <a:r>
              <a:rPr lang="fr-FR" b="1" dirty="0"/>
              <a:t>En 2023, 20</a:t>
            </a:r>
            <a:r>
              <a:rPr lang="fr-FR" dirty="0"/>
              <a:t> projets ont été déposés, pour un montant total demandé de </a:t>
            </a:r>
            <a:r>
              <a:rPr lang="fr-FR" b="1" u="sng" dirty="0"/>
              <a:t>1 238 089 euros</a:t>
            </a:r>
            <a:r>
              <a:rPr lang="fr-FR" dirty="0"/>
              <a:t>. </a:t>
            </a:r>
          </a:p>
          <a:p>
            <a:pPr marL="1657350" lvl="3" indent="-285750" algn="just">
              <a:buFont typeface="Arial" panose="020B0604020202020204" pitchFamily="34" charset="0"/>
              <a:buChar char="•"/>
            </a:pPr>
            <a:r>
              <a:rPr lang="fr-FR" b="1" dirty="0"/>
              <a:t>9</a:t>
            </a:r>
            <a:r>
              <a:rPr lang="fr-FR" dirty="0"/>
              <a:t> projets ont été retenus, à hauteur de </a:t>
            </a:r>
            <a:r>
              <a:rPr lang="fr-FR" b="1" dirty="0"/>
              <a:t>312 000 euros</a:t>
            </a:r>
            <a:r>
              <a:rPr lang="fr-FR" dirty="0"/>
              <a:t>. </a:t>
            </a:r>
          </a:p>
          <a:p>
            <a:pPr marL="1657350" lvl="3" indent="-285750" algn="just">
              <a:buFont typeface="Arial" panose="020B0604020202020204" pitchFamily="34" charset="0"/>
              <a:buChar char="•"/>
            </a:pPr>
            <a:r>
              <a:rPr lang="fr-FR" dirty="0"/>
              <a:t>Au fil de l’eau, </a:t>
            </a:r>
            <a:r>
              <a:rPr lang="fr-FR" b="1" dirty="0"/>
              <a:t>6</a:t>
            </a:r>
            <a:r>
              <a:rPr lang="fr-FR" dirty="0"/>
              <a:t> projets ont été retenus, pour un montant de </a:t>
            </a:r>
            <a:r>
              <a:rPr lang="fr-FR" b="1" dirty="0"/>
              <a:t>169 600 euros</a:t>
            </a:r>
            <a:r>
              <a:rPr lang="fr-FR" dirty="0"/>
              <a:t>. </a:t>
            </a:r>
          </a:p>
          <a:p>
            <a:pPr marL="1657350" lvl="3" indent="-285750" algn="just">
              <a:buFont typeface="Arial" panose="020B0604020202020204" pitchFamily="34" charset="0"/>
              <a:buChar char="•"/>
            </a:pPr>
            <a:r>
              <a:rPr lang="fr-FR" b="1" dirty="0"/>
              <a:t>Le PEPR Origins a soutenu la communauté à hauteur de </a:t>
            </a:r>
            <a:r>
              <a:rPr lang="fr-FR" b="1" u="sng" dirty="0"/>
              <a:t>481 600 euros</a:t>
            </a:r>
            <a:r>
              <a:rPr lang="fr-FR" dirty="0"/>
              <a:t>. </a:t>
            </a:r>
          </a:p>
        </p:txBody>
      </p:sp>
      <p:graphicFrame>
        <p:nvGraphicFramePr>
          <p:cNvPr id="2" name="Tableau 1"/>
          <p:cNvGraphicFramePr>
            <a:graphicFrameLocks noGrp="1"/>
          </p:cNvGraphicFramePr>
          <p:nvPr>
            <p:extLst>
              <p:ext uri="{D42A27DB-BD31-4B8C-83A1-F6EECF244321}">
                <p14:modId xmlns:p14="http://schemas.microsoft.com/office/powerpoint/2010/main" val="3997406908"/>
              </p:ext>
            </p:extLst>
          </p:nvPr>
        </p:nvGraphicFramePr>
        <p:xfrm>
          <a:off x="1498060" y="3610823"/>
          <a:ext cx="9182910" cy="2852883"/>
        </p:xfrm>
        <a:graphic>
          <a:graphicData uri="http://schemas.openxmlformats.org/drawingml/2006/table">
            <a:tbl>
              <a:tblPr firstRow="1" bandRow="1">
                <a:tableStyleId>{5C22544A-7EE6-4342-B048-85BDC9FD1C3A}</a:tableStyleId>
              </a:tblPr>
              <a:tblGrid>
                <a:gridCol w="3060970">
                  <a:extLst>
                    <a:ext uri="{9D8B030D-6E8A-4147-A177-3AD203B41FA5}">
                      <a16:colId xmlns:a16="http://schemas.microsoft.com/office/drawing/2014/main" val="589914871"/>
                    </a:ext>
                  </a:extLst>
                </a:gridCol>
                <a:gridCol w="3060970">
                  <a:extLst>
                    <a:ext uri="{9D8B030D-6E8A-4147-A177-3AD203B41FA5}">
                      <a16:colId xmlns:a16="http://schemas.microsoft.com/office/drawing/2014/main" val="1964756183"/>
                    </a:ext>
                  </a:extLst>
                </a:gridCol>
                <a:gridCol w="3060970">
                  <a:extLst>
                    <a:ext uri="{9D8B030D-6E8A-4147-A177-3AD203B41FA5}">
                      <a16:colId xmlns:a16="http://schemas.microsoft.com/office/drawing/2014/main" val="1660370056"/>
                    </a:ext>
                  </a:extLst>
                </a:gridCol>
              </a:tblGrid>
              <a:tr h="360275">
                <a:tc gridSpan="3">
                  <a:txBody>
                    <a:bodyPr/>
                    <a:lstStyle/>
                    <a:p>
                      <a:pPr algn="ctr"/>
                      <a:r>
                        <a:rPr lang="fr-FR" dirty="0"/>
                        <a:t>Projets</a:t>
                      </a:r>
                      <a:r>
                        <a:rPr lang="fr-FR" baseline="0" dirty="0"/>
                        <a:t> retenus</a:t>
                      </a:r>
                      <a:endParaRPr lang="fr-FR" dirty="0"/>
                    </a:p>
                  </a:txBody>
                  <a:tcPr>
                    <a:solidFill>
                      <a:srgbClr val="00284B"/>
                    </a:solidFill>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2533488899"/>
                  </a:ext>
                </a:extLst>
              </a:tr>
              <a:tr h="630481">
                <a:tc>
                  <a:txBody>
                    <a:bodyPr/>
                    <a:lstStyle/>
                    <a:p>
                      <a:pPr algn="ctr"/>
                      <a:r>
                        <a:rPr lang="fr-FR" sz="1200" dirty="0"/>
                        <a:t>Organisation de manifestations astronomiques grand public en France - BERARD Diane</a:t>
                      </a:r>
                    </a:p>
                  </a:txBody>
                  <a:tcPr>
                    <a:solidFill>
                      <a:schemeClr val="bg1"/>
                    </a:solidFill>
                  </a:tcPr>
                </a:tc>
                <a:tc>
                  <a:txBody>
                    <a:bodyPr/>
                    <a:lstStyle/>
                    <a:p>
                      <a:pPr algn="ctr"/>
                      <a:r>
                        <a:rPr lang="fr-FR" sz="1200" dirty="0"/>
                        <a:t>MAGRATHEA - RAYMOND Sean</a:t>
                      </a:r>
                    </a:p>
                  </a:txBody>
                  <a:tcPr>
                    <a:solidFill>
                      <a:schemeClr val="bg1"/>
                    </a:solidFill>
                  </a:tcPr>
                </a:tc>
                <a:tc>
                  <a:txBody>
                    <a:bodyPr/>
                    <a:lstStyle/>
                    <a:p>
                      <a:pPr algn="ctr"/>
                      <a:r>
                        <a:rPr lang="fr-FR" sz="1200" dirty="0"/>
                        <a:t>Podcast "Origines" - MAZOYER Johan</a:t>
                      </a:r>
                    </a:p>
                  </a:txBody>
                  <a:tcPr>
                    <a:solidFill>
                      <a:schemeClr val="bg1"/>
                    </a:solidFill>
                  </a:tcPr>
                </a:tc>
                <a:extLst>
                  <a:ext uri="{0D108BD9-81ED-4DB2-BD59-A6C34878D82A}">
                    <a16:rowId xmlns:a16="http://schemas.microsoft.com/office/drawing/2014/main" val="1845966310"/>
                  </a:ext>
                </a:extLst>
              </a:tr>
              <a:tr h="450343">
                <a:tc>
                  <a:txBody>
                    <a:bodyPr/>
                    <a:lstStyle/>
                    <a:p>
                      <a:pPr algn="ctr"/>
                      <a:r>
                        <a:rPr lang="fr-FR" sz="1200" dirty="0"/>
                        <a:t>Balades à la recherche des Origines - SELSIS Franck</a:t>
                      </a:r>
                    </a:p>
                  </a:txBody>
                  <a:tcPr/>
                </a:tc>
                <a:tc>
                  <a:txBody>
                    <a:bodyPr/>
                    <a:lstStyle/>
                    <a:p>
                      <a:pPr algn="ctr"/>
                      <a:r>
                        <a:rPr lang="fr-FR" sz="1200" dirty="0"/>
                        <a:t>TimeTrek.org - GRATIER Pierre et GARGAUD Muriel</a:t>
                      </a:r>
                    </a:p>
                  </a:txBody>
                  <a:tcPr/>
                </a:tc>
                <a:tc>
                  <a:txBody>
                    <a:bodyPr/>
                    <a:lstStyle/>
                    <a:p>
                      <a:pPr algn="ctr"/>
                      <a:r>
                        <a:rPr lang="fr-FR" sz="1200" dirty="0" err="1"/>
                        <a:t>AstrobioEducation</a:t>
                      </a:r>
                      <a:r>
                        <a:rPr lang="fr-FR" sz="1200" dirty="0"/>
                        <a:t> - COTTIN Hervé</a:t>
                      </a:r>
                    </a:p>
                  </a:txBody>
                  <a:tcPr/>
                </a:tc>
                <a:extLst>
                  <a:ext uri="{0D108BD9-81ED-4DB2-BD59-A6C34878D82A}">
                    <a16:rowId xmlns:a16="http://schemas.microsoft.com/office/drawing/2014/main" val="3730659288"/>
                  </a:ext>
                </a:extLst>
              </a:tr>
              <a:tr h="630481">
                <a:tc>
                  <a:txBody>
                    <a:bodyPr/>
                    <a:lstStyle/>
                    <a:p>
                      <a:pPr algn="ctr"/>
                      <a:r>
                        <a:rPr lang="fr-FR" sz="1200" dirty="0"/>
                        <a:t>Rencontre </a:t>
                      </a:r>
                      <a:r>
                        <a:rPr lang="fr-FR" sz="1200" dirty="0" err="1"/>
                        <a:t>Exobiologiques</a:t>
                      </a:r>
                      <a:r>
                        <a:rPr lang="fr-FR" sz="1200" dirty="0"/>
                        <a:t> pour Doctorants - VINOGRADOFF Vassilissa</a:t>
                      </a:r>
                    </a:p>
                  </a:txBody>
                  <a:tcPr>
                    <a:solidFill>
                      <a:schemeClr val="bg1"/>
                    </a:solidFill>
                  </a:tcPr>
                </a:tc>
                <a:tc>
                  <a:txBody>
                    <a:bodyPr/>
                    <a:lstStyle/>
                    <a:p>
                      <a:pPr algn="ctr"/>
                      <a:r>
                        <a:rPr lang="fr-FR" sz="1200" dirty="0"/>
                        <a:t>Enseigner avec les exoplanètes - ROQUES Françoise</a:t>
                      </a:r>
                    </a:p>
                  </a:txBody>
                  <a:tcPr>
                    <a:solidFill>
                      <a:schemeClr val="bg1"/>
                    </a:solidFill>
                  </a:tcPr>
                </a:tc>
                <a:tc>
                  <a:txBody>
                    <a:bodyPr/>
                    <a:lstStyle/>
                    <a:p>
                      <a:pPr algn="ctr"/>
                      <a:r>
                        <a:rPr lang="en-US" sz="1200" dirty="0" err="1"/>
                        <a:t>Ecole</a:t>
                      </a:r>
                      <a:r>
                        <a:rPr lang="en-US" sz="1200" dirty="0"/>
                        <a:t> des </a:t>
                      </a:r>
                      <a:r>
                        <a:rPr lang="en-US" sz="1200" dirty="0" err="1"/>
                        <a:t>Houches</a:t>
                      </a:r>
                      <a:r>
                        <a:rPr lang="en-US" sz="1200" dirty="0"/>
                        <a:t> ”Small bodies of the Solar System and their link with extraterrestrial samples” - GROUSSIN Olivier</a:t>
                      </a:r>
                      <a:endParaRPr lang="fr-FR" sz="1200" dirty="0"/>
                    </a:p>
                  </a:txBody>
                  <a:tcPr>
                    <a:solidFill>
                      <a:schemeClr val="bg1"/>
                    </a:solidFill>
                  </a:tcPr>
                </a:tc>
                <a:extLst>
                  <a:ext uri="{0D108BD9-81ED-4DB2-BD59-A6C34878D82A}">
                    <a16:rowId xmlns:a16="http://schemas.microsoft.com/office/drawing/2014/main" val="1451233504"/>
                  </a:ext>
                </a:extLst>
              </a:tr>
              <a:tr h="292563">
                <a:tc>
                  <a:txBody>
                    <a:bodyPr/>
                    <a:lstStyle/>
                    <a:p>
                      <a:pPr algn="ctr"/>
                      <a:r>
                        <a:rPr lang="fr-FR" sz="1200" dirty="0"/>
                        <a:t>Atelier </a:t>
                      </a:r>
                      <a:r>
                        <a:rPr lang="fr-FR" sz="1200" dirty="0" err="1"/>
                        <a:t>GdR</a:t>
                      </a:r>
                      <a:r>
                        <a:rPr lang="fr-FR" sz="1200" dirty="0"/>
                        <a:t> PILSE - Grégoire DANGER	</a:t>
                      </a:r>
                    </a:p>
                  </a:txBody>
                  <a:tcPr/>
                </a:tc>
                <a:tc>
                  <a:txBody>
                    <a:bodyPr/>
                    <a:lstStyle/>
                    <a:p>
                      <a:pPr algn="ctr"/>
                      <a:r>
                        <a:rPr lang="fr-FR" sz="1200" dirty="0"/>
                        <a:t>Vigie-Ciel - Brigitte ZANDA	</a:t>
                      </a:r>
                    </a:p>
                  </a:txBody>
                  <a:tcPr/>
                </a:tc>
                <a:tc>
                  <a:txBody>
                    <a:bodyPr/>
                    <a:lstStyle/>
                    <a:p>
                      <a:pPr algn="ctr"/>
                      <a:r>
                        <a:rPr lang="en-US" sz="1200" dirty="0"/>
                        <a:t>On the Moon Again - BOULEY Sylvain	</a:t>
                      </a:r>
                      <a:endParaRPr lang="fr-FR" sz="1200" dirty="0"/>
                    </a:p>
                  </a:txBody>
                  <a:tcPr/>
                </a:tc>
                <a:extLst>
                  <a:ext uri="{0D108BD9-81ED-4DB2-BD59-A6C34878D82A}">
                    <a16:rowId xmlns:a16="http://schemas.microsoft.com/office/drawing/2014/main" val="1678169626"/>
                  </a:ext>
                </a:extLst>
              </a:tr>
              <a:tr h="450343">
                <a:tc>
                  <a:txBody>
                    <a:bodyPr/>
                    <a:lstStyle/>
                    <a:p>
                      <a:pPr algn="ctr"/>
                      <a:r>
                        <a:rPr lang="fr-FR" sz="1200" dirty="0" err="1"/>
                        <a:t>Dustbusters</a:t>
                      </a:r>
                      <a:r>
                        <a:rPr lang="fr-FR" sz="1200" dirty="0"/>
                        <a:t> </a:t>
                      </a:r>
                      <a:r>
                        <a:rPr lang="fr-FR" sz="1200" dirty="0" err="1"/>
                        <a:t>School</a:t>
                      </a:r>
                      <a:r>
                        <a:rPr lang="fr-FR" sz="1200" dirty="0"/>
                        <a:t> II - LAIBE Guillaume	</a:t>
                      </a:r>
                    </a:p>
                  </a:txBody>
                  <a:tcPr>
                    <a:solidFill>
                      <a:schemeClr val="bg1"/>
                    </a:solidFill>
                  </a:tcPr>
                </a:tc>
                <a:tc>
                  <a:txBody>
                    <a:bodyPr/>
                    <a:lstStyle/>
                    <a:p>
                      <a:pPr algn="ctr"/>
                      <a:r>
                        <a:rPr lang="en-US" sz="1200" dirty="0" err="1"/>
                        <a:t>Ecole</a:t>
                      </a:r>
                      <a:r>
                        <a:rPr lang="en-US" sz="1200" dirty="0"/>
                        <a:t> </a:t>
                      </a:r>
                      <a:r>
                        <a:rPr lang="en-US" sz="1200" dirty="0" err="1"/>
                        <a:t>Evry</a:t>
                      </a:r>
                      <a:r>
                        <a:rPr lang="en-US" sz="1200" dirty="0"/>
                        <a:t> </a:t>
                      </a:r>
                      <a:r>
                        <a:rPr lang="en-US" sz="1200" dirty="0" err="1"/>
                        <a:t>Schatzman</a:t>
                      </a:r>
                      <a:r>
                        <a:rPr lang="en-US" sz="1200" dirty="0"/>
                        <a:t> - DOUGADOS Catherine</a:t>
                      </a:r>
                      <a:endParaRPr lang="fr-FR" sz="1200" dirty="0"/>
                    </a:p>
                  </a:txBody>
                  <a:tcPr>
                    <a:solidFill>
                      <a:schemeClr val="bg1"/>
                    </a:solidFill>
                  </a:tcPr>
                </a:tc>
                <a:tc>
                  <a:txBody>
                    <a:bodyPr/>
                    <a:lstStyle/>
                    <a:p>
                      <a:pPr algn="ctr"/>
                      <a:r>
                        <a:rPr lang="fr-FR" sz="1200" dirty="0"/>
                        <a:t>Exobiologie Jeunes </a:t>
                      </a:r>
                      <a:r>
                        <a:rPr lang="fr-FR" sz="1200" dirty="0" err="1"/>
                        <a:t>Chercheur.ses</a:t>
                      </a:r>
                      <a:r>
                        <a:rPr lang="fr-FR" sz="1200" dirty="0"/>
                        <a:t> - Fabien Stalport	</a:t>
                      </a:r>
                    </a:p>
                  </a:txBody>
                  <a:tcPr>
                    <a:solidFill>
                      <a:schemeClr val="bg1"/>
                    </a:solidFill>
                  </a:tcPr>
                </a:tc>
                <a:extLst>
                  <a:ext uri="{0D108BD9-81ED-4DB2-BD59-A6C34878D82A}">
                    <a16:rowId xmlns:a16="http://schemas.microsoft.com/office/drawing/2014/main" val="2901867893"/>
                  </a:ext>
                </a:extLst>
              </a:tr>
            </a:tbl>
          </a:graphicData>
        </a:graphic>
      </p:graphicFrame>
      <p:sp>
        <p:nvSpPr>
          <p:cNvPr id="3" name="Étoile à 5 branches 2"/>
          <p:cNvSpPr/>
          <p:nvPr/>
        </p:nvSpPr>
        <p:spPr>
          <a:xfrm>
            <a:off x="4842343" y="5734481"/>
            <a:ext cx="222637" cy="206734"/>
          </a:xfrm>
          <a:prstGeom prst="star5">
            <a:avLst>
              <a:gd name="adj" fmla="val 22577"/>
              <a:gd name="hf" fmla="val 105146"/>
              <a:gd name="vf" fmla="val 11055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5238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3"/>
            <a:ext cx="12192000" cy="6853514"/>
          </a:xfrm>
          <a:prstGeom prst="rect">
            <a:avLst/>
          </a:prstGeom>
        </p:spPr>
      </p:pic>
      <p:sp>
        <p:nvSpPr>
          <p:cNvPr id="4" name="Rectangle à coins arrondis 3"/>
          <p:cNvSpPr/>
          <p:nvPr/>
        </p:nvSpPr>
        <p:spPr>
          <a:xfrm>
            <a:off x="645249" y="208483"/>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Appel à projet Outreach et formation – 2025-2026</a:t>
            </a:r>
          </a:p>
        </p:txBody>
      </p:sp>
      <p:sp>
        <p:nvSpPr>
          <p:cNvPr id="6" name="Rectangle à coins arrondis 5"/>
          <p:cNvSpPr/>
          <p:nvPr/>
        </p:nvSpPr>
        <p:spPr>
          <a:xfrm>
            <a:off x="645248" y="1387489"/>
            <a:ext cx="10700427" cy="522732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31779" y="1487165"/>
            <a:ext cx="11115472" cy="1815882"/>
          </a:xfrm>
          <a:prstGeom prst="rect">
            <a:avLst/>
          </a:prstGeom>
        </p:spPr>
        <p:txBody>
          <a:bodyPr wrap="square">
            <a:spAutoFit/>
          </a:bodyPr>
          <a:lstStyle/>
          <a:p>
            <a:pPr algn="ctr"/>
            <a:r>
              <a:rPr lang="fr-FR" sz="2000" b="1" dirty="0"/>
              <a:t>Les projets sont arbitrés au fil de l’eau.</a:t>
            </a:r>
            <a:br>
              <a:rPr lang="fr-FR" sz="2000" b="1" dirty="0"/>
            </a:br>
            <a:r>
              <a:rPr lang="fr-FR" sz="2000" b="1" dirty="0"/>
              <a:t> </a:t>
            </a:r>
          </a:p>
          <a:p>
            <a:pPr marL="1657350" lvl="3" indent="-285750" algn="just">
              <a:buFont typeface="Arial" panose="020B0604020202020204" pitchFamily="34" charset="0"/>
              <a:buChar char="•"/>
            </a:pPr>
            <a:r>
              <a:rPr lang="fr-FR" b="1" dirty="0"/>
              <a:t>En 2025, 16</a:t>
            </a:r>
            <a:r>
              <a:rPr lang="fr-FR" dirty="0"/>
              <a:t> projets ont été déposés, pour un montant total demandé de </a:t>
            </a:r>
            <a:r>
              <a:rPr lang="fr-FR" b="1" u="sng" dirty="0"/>
              <a:t>557 938 euros</a:t>
            </a:r>
            <a:r>
              <a:rPr lang="fr-FR" dirty="0"/>
              <a:t>. </a:t>
            </a:r>
          </a:p>
          <a:p>
            <a:pPr marL="1657350" lvl="3" indent="-285750" algn="just">
              <a:buFont typeface="Arial" panose="020B0604020202020204" pitchFamily="34" charset="0"/>
              <a:buChar char="•"/>
            </a:pPr>
            <a:r>
              <a:rPr lang="fr-FR" b="1" dirty="0"/>
              <a:t>7</a:t>
            </a:r>
            <a:r>
              <a:rPr lang="fr-FR" dirty="0"/>
              <a:t> projets ont été retenus, à hauteur de </a:t>
            </a:r>
            <a:r>
              <a:rPr lang="fr-FR" b="1" dirty="0"/>
              <a:t>125 400 euros</a:t>
            </a:r>
            <a:r>
              <a:rPr lang="fr-FR" dirty="0"/>
              <a:t>. </a:t>
            </a:r>
          </a:p>
          <a:p>
            <a:pPr marL="1657350" lvl="3" indent="-285750" algn="just">
              <a:buFont typeface="Arial" panose="020B0604020202020204" pitchFamily="34" charset="0"/>
              <a:buChar char="•"/>
            </a:pPr>
            <a:r>
              <a:rPr lang="fr-FR" dirty="0"/>
              <a:t>3 seront étudiés en novembre</a:t>
            </a:r>
          </a:p>
          <a:p>
            <a:pPr marL="1657350" lvl="3" indent="-285750" algn="just">
              <a:buFont typeface="Arial" panose="020B0604020202020204" pitchFamily="34" charset="0"/>
              <a:buChar char="•"/>
            </a:pP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2837283000"/>
              </p:ext>
            </p:extLst>
          </p:nvPr>
        </p:nvGraphicFramePr>
        <p:xfrm>
          <a:off x="1498060" y="3279955"/>
          <a:ext cx="9182910" cy="2819971"/>
        </p:xfrm>
        <a:graphic>
          <a:graphicData uri="http://schemas.openxmlformats.org/drawingml/2006/table">
            <a:tbl>
              <a:tblPr firstRow="1" bandRow="1">
                <a:tableStyleId>{5C22544A-7EE6-4342-B048-85BDC9FD1C3A}</a:tableStyleId>
              </a:tblPr>
              <a:tblGrid>
                <a:gridCol w="3060970">
                  <a:extLst>
                    <a:ext uri="{9D8B030D-6E8A-4147-A177-3AD203B41FA5}">
                      <a16:colId xmlns:a16="http://schemas.microsoft.com/office/drawing/2014/main" val="589914871"/>
                    </a:ext>
                  </a:extLst>
                </a:gridCol>
                <a:gridCol w="3060970">
                  <a:extLst>
                    <a:ext uri="{9D8B030D-6E8A-4147-A177-3AD203B41FA5}">
                      <a16:colId xmlns:a16="http://schemas.microsoft.com/office/drawing/2014/main" val="1964756183"/>
                    </a:ext>
                  </a:extLst>
                </a:gridCol>
                <a:gridCol w="3060970">
                  <a:extLst>
                    <a:ext uri="{9D8B030D-6E8A-4147-A177-3AD203B41FA5}">
                      <a16:colId xmlns:a16="http://schemas.microsoft.com/office/drawing/2014/main" val="1660370056"/>
                    </a:ext>
                  </a:extLst>
                </a:gridCol>
              </a:tblGrid>
              <a:tr h="360275">
                <a:tc gridSpan="3">
                  <a:txBody>
                    <a:bodyPr/>
                    <a:lstStyle/>
                    <a:p>
                      <a:pPr algn="ctr"/>
                      <a:r>
                        <a:rPr lang="fr-FR" dirty="0"/>
                        <a:t>Projets</a:t>
                      </a:r>
                      <a:r>
                        <a:rPr lang="fr-FR" baseline="0" dirty="0"/>
                        <a:t> retenus</a:t>
                      </a:r>
                      <a:endParaRPr lang="fr-FR" dirty="0"/>
                    </a:p>
                  </a:txBody>
                  <a:tcPr>
                    <a:solidFill>
                      <a:srgbClr val="00284B"/>
                    </a:solidFill>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2533488899"/>
                  </a:ext>
                </a:extLst>
              </a:tr>
              <a:tr h="630481">
                <a:tc>
                  <a:txBody>
                    <a:bodyPr/>
                    <a:lstStyle/>
                    <a:p>
                      <a:pPr algn="ctr"/>
                      <a:r>
                        <a:rPr lang="en-US" sz="1200" dirty="0" err="1"/>
                        <a:t>Colloque</a:t>
                      </a:r>
                      <a:r>
                        <a:rPr lang="en-US" sz="1200" dirty="0"/>
                        <a:t> “51 Peg b 30th Birthday: Cool Giant Planets &amp; Their Systems”</a:t>
                      </a:r>
                      <a:r>
                        <a:rPr lang="fr-FR" sz="1200" dirty="0"/>
                        <a:t>- Vigan Arthur</a:t>
                      </a:r>
                    </a:p>
                  </a:txBody>
                  <a:tcPr>
                    <a:solidFill>
                      <a:schemeClr val="bg1"/>
                    </a:solidFill>
                  </a:tcPr>
                </a:tc>
                <a:tc>
                  <a:txBody>
                    <a:bodyPr/>
                    <a:lstStyle/>
                    <a:p>
                      <a:pPr algn="ctr"/>
                      <a:r>
                        <a:rPr lang="fr-FR" sz="1200" dirty="0"/>
                        <a:t>Ecole des Houches ”</a:t>
                      </a:r>
                      <a:r>
                        <a:rPr lang="fr-FR" sz="1200" dirty="0" err="1"/>
                        <a:t>Planet</a:t>
                      </a:r>
                      <a:r>
                        <a:rPr lang="fr-FR" sz="1200" dirty="0"/>
                        <a:t> Mars VI” - CARTER John</a:t>
                      </a:r>
                    </a:p>
                  </a:txBody>
                  <a:tcPr>
                    <a:solidFill>
                      <a:schemeClr val="bg1"/>
                    </a:solidFill>
                  </a:tcPr>
                </a:tc>
                <a:tc>
                  <a:txBody>
                    <a:bodyPr/>
                    <a:lstStyle/>
                    <a:p>
                      <a:pPr algn="ctr"/>
                      <a:r>
                        <a:rPr lang="fr-FR" sz="1200" dirty="0"/>
                        <a:t>Conférence Nationale d’Exobiologie 2025 - MARRE Samuel</a:t>
                      </a:r>
                    </a:p>
                  </a:txBody>
                  <a:tcPr>
                    <a:solidFill>
                      <a:schemeClr val="bg1"/>
                    </a:solidFill>
                  </a:tcPr>
                </a:tc>
                <a:extLst>
                  <a:ext uri="{0D108BD9-81ED-4DB2-BD59-A6C34878D82A}">
                    <a16:rowId xmlns:a16="http://schemas.microsoft.com/office/drawing/2014/main" val="1845966310"/>
                  </a:ext>
                </a:extLst>
              </a:tr>
              <a:tr h="450343">
                <a:tc>
                  <a:txBody>
                    <a:bodyPr/>
                    <a:lstStyle/>
                    <a:p>
                      <a:pPr algn="ctr"/>
                      <a:r>
                        <a:rPr lang="fr-FR" sz="1200" dirty="0"/>
                        <a:t>EXPRESSO- Gaillard Fabrice</a:t>
                      </a:r>
                    </a:p>
                  </a:txBody>
                  <a:tcPr/>
                </a:tc>
                <a:tc>
                  <a:txBody>
                    <a:bodyPr/>
                    <a:lstStyle/>
                    <a:p>
                      <a:pPr algn="ctr"/>
                      <a:r>
                        <a:rPr lang="fr-FR" sz="1200" dirty="0"/>
                        <a:t>Ecole des Houches « JUICE »- Tobie Gabriel</a:t>
                      </a:r>
                    </a:p>
                  </a:txBody>
                  <a:tcPr/>
                </a:tc>
                <a:tc>
                  <a:txBody>
                    <a:bodyPr/>
                    <a:lstStyle/>
                    <a:p>
                      <a:pPr algn="ctr"/>
                      <a:r>
                        <a:rPr lang="fr-FR" sz="1200" dirty="0"/>
                        <a:t>Exobiologie le jeu-Frédéric Foucher </a:t>
                      </a:r>
                    </a:p>
                  </a:txBody>
                  <a:tcPr/>
                </a:tc>
                <a:extLst>
                  <a:ext uri="{0D108BD9-81ED-4DB2-BD59-A6C34878D82A}">
                    <a16:rowId xmlns:a16="http://schemas.microsoft.com/office/drawing/2014/main" val="3730659288"/>
                  </a:ext>
                </a:extLst>
              </a:tr>
              <a:tr h="630481">
                <a:tc>
                  <a:txBody>
                    <a:bodyPr/>
                    <a:lstStyle/>
                    <a:p>
                      <a:pPr algn="ctr"/>
                      <a:r>
                        <a:rPr lang="fr-FR" sz="1200" dirty="0"/>
                        <a:t>ORIGINS26-</a:t>
                      </a:r>
                      <a:r>
                        <a:rPr lang="fr-FR" sz="1200" baseline="0" dirty="0"/>
                        <a:t> Marco </a:t>
                      </a:r>
                      <a:r>
                        <a:rPr lang="fr-FR" sz="1200" baseline="0" dirty="0" err="1"/>
                        <a:t>Saitta</a:t>
                      </a:r>
                      <a:endParaRPr lang="fr-FR" sz="1200"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err="1"/>
                        <a:t>Exosystems</a:t>
                      </a:r>
                      <a:r>
                        <a:rPr lang="fr-FR" sz="1200" dirty="0"/>
                        <a:t> V – Elsa DUCROT  </a:t>
                      </a:r>
                    </a:p>
                  </a:txBody>
                  <a:tcPr>
                    <a:solidFill>
                      <a:schemeClr val="bg1"/>
                    </a:solidFill>
                  </a:tcPr>
                </a:tc>
                <a:tc>
                  <a:txBody>
                    <a:bodyPr/>
                    <a:lstStyle/>
                    <a:p>
                      <a:pPr algn="ctr"/>
                      <a:endParaRPr lang="fr-FR" sz="1200" dirty="0"/>
                    </a:p>
                  </a:txBody>
                  <a:tcPr>
                    <a:solidFill>
                      <a:schemeClr val="bg1"/>
                    </a:solidFill>
                  </a:tcPr>
                </a:tc>
                <a:extLst>
                  <a:ext uri="{0D108BD9-81ED-4DB2-BD59-A6C34878D82A}">
                    <a16:rowId xmlns:a16="http://schemas.microsoft.com/office/drawing/2014/main" val="1451233504"/>
                  </a:ext>
                </a:extLst>
              </a:tr>
              <a:tr h="292563">
                <a:tc>
                  <a:txBody>
                    <a:bodyPr/>
                    <a:lstStyle/>
                    <a:p>
                      <a:pPr algn="ctr"/>
                      <a:r>
                        <a:rPr lang="fr-FR" sz="1200" dirty="0"/>
                        <a:t>	</a:t>
                      </a:r>
                    </a:p>
                  </a:txBody>
                  <a:tcPr/>
                </a:tc>
                <a:tc>
                  <a:txBody>
                    <a:bodyPr/>
                    <a:lstStyle/>
                    <a:p>
                      <a:pPr algn="ctr"/>
                      <a:r>
                        <a:rPr lang="fr-FR" sz="1200" dirty="0"/>
                        <a:t>	</a:t>
                      </a:r>
                    </a:p>
                  </a:txBody>
                  <a:tcPr/>
                </a:tc>
                <a:tc>
                  <a:txBody>
                    <a:bodyPr/>
                    <a:lstStyle/>
                    <a:p>
                      <a:pPr algn="ctr"/>
                      <a:r>
                        <a:rPr lang="en-US" sz="1200" dirty="0"/>
                        <a:t>	</a:t>
                      </a:r>
                      <a:endParaRPr lang="fr-FR" sz="1200" dirty="0"/>
                    </a:p>
                  </a:txBody>
                  <a:tcPr/>
                </a:tc>
                <a:extLst>
                  <a:ext uri="{0D108BD9-81ED-4DB2-BD59-A6C34878D82A}">
                    <a16:rowId xmlns:a16="http://schemas.microsoft.com/office/drawing/2014/main" val="1678169626"/>
                  </a:ext>
                </a:extLst>
              </a:tr>
              <a:tr h="450343">
                <a:tc>
                  <a:txBody>
                    <a:bodyPr/>
                    <a:lstStyle/>
                    <a:p>
                      <a:pPr algn="ctr"/>
                      <a:r>
                        <a:rPr lang="fr-FR" sz="1200" dirty="0"/>
                        <a:t>	</a:t>
                      </a:r>
                    </a:p>
                  </a:txBody>
                  <a:tcPr>
                    <a:solidFill>
                      <a:schemeClr val="bg1"/>
                    </a:solidFill>
                  </a:tcPr>
                </a:tc>
                <a:tc>
                  <a:txBody>
                    <a:bodyPr/>
                    <a:lstStyle/>
                    <a:p>
                      <a:pPr algn="ctr"/>
                      <a:endParaRPr lang="fr-FR" sz="1200" dirty="0"/>
                    </a:p>
                  </a:txBody>
                  <a:tcPr>
                    <a:solidFill>
                      <a:schemeClr val="bg1"/>
                    </a:solidFill>
                  </a:tcPr>
                </a:tc>
                <a:tc>
                  <a:txBody>
                    <a:bodyPr/>
                    <a:lstStyle/>
                    <a:p>
                      <a:pPr algn="ctr"/>
                      <a:r>
                        <a:rPr lang="fr-FR" sz="1200" dirty="0"/>
                        <a:t>	</a:t>
                      </a:r>
                    </a:p>
                  </a:txBody>
                  <a:tcPr>
                    <a:solidFill>
                      <a:schemeClr val="bg1"/>
                    </a:solidFill>
                  </a:tcPr>
                </a:tc>
                <a:extLst>
                  <a:ext uri="{0D108BD9-81ED-4DB2-BD59-A6C34878D82A}">
                    <a16:rowId xmlns:a16="http://schemas.microsoft.com/office/drawing/2014/main" val="2901867893"/>
                  </a:ext>
                </a:extLst>
              </a:tr>
            </a:tbl>
          </a:graphicData>
        </a:graphic>
      </p:graphicFrame>
    </p:spTree>
    <p:extLst>
      <p:ext uri="{BB962C8B-B14F-4D97-AF65-F5344CB8AC3E}">
        <p14:creationId xmlns:p14="http://schemas.microsoft.com/office/powerpoint/2010/main" val="178557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517533" y="196985"/>
            <a:ext cx="5104319" cy="972766"/>
          </a:xfrm>
          <a:prstGeom prst="roundRect">
            <a:avLst/>
          </a:prstGeom>
          <a:solidFill>
            <a:schemeClr val="accent1">
              <a:lumMod val="20000"/>
              <a:lumOff val="80000"/>
            </a:schemeClr>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284B"/>
                </a:solidFill>
              </a:rPr>
              <a:t>Action de communication</a:t>
            </a:r>
          </a:p>
        </p:txBody>
      </p:sp>
      <p:sp>
        <p:nvSpPr>
          <p:cNvPr id="5" name="Rectangle 4"/>
          <p:cNvSpPr/>
          <p:nvPr/>
        </p:nvSpPr>
        <p:spPr>
          <a:xfrm>
            <a:off x="661481" y="1521658"/>
            <a:ext cx="10816424" cy="1292662"/>
          </a:xfrm>
          <a:prstGeom prst="rect">
            <a:avLst/>
          </a:prstGeom>
        </p:spPr>
        <p:txBody>
          <a:bodyPr wrap="square">
            <a:spAutoFit/>
          </a:bodyPr>
          <a:lstStyle/>
          <a:p>
            <a:pPr algn="just"/>
            <a:r>
              <a:rPr lang="fr-FR" sz="2400" b="1" dirty="0"/>
              <a:t>13 projets soutenus en 2024 : 222k</a:t>
            </a:r>
          </a:p>
          <a:p>
            <a:endParaRPr lang="fr-FR" dirty="0"/>
          </a:p>
          <a:p>
            <a:r>
              <a:rPr lang="fr-FR" b="1" u="sng" dirty="0"/>
              <a:t>Focus sur un projet :</a:t>
            </a:r>
            <a:r>
              <a:rPr lang="fr-FR" b="1" dirty="0"/>
              <a:t> On the </a:t>
            </a:r>
            <a:r>
              <a:rPr lang="fr-FR" b="1" dirty="0" err="1"/>
              <a:t>moon</a:t>
            </a:r>
            <a:r>
              <a:rPr lang="fr-FR" b="1" dirty="0"/>
              <a:t> </a:t>
            </a:r>
            <a:r>
              <a:rPr lang="fr-FR" b="1" dirty="0" err="1"/>
              <a:t>again</a:t>
            </a:r>
            <a:endParaRPr lang="fr-FR" b="1" dirty="0"/>
          </a:p>
          <a:p>
            <a:endParaRPr lang="fr-FR" dirty="0"/>
          </a:p>
        </p:txBody>
      </p:sp>
      <p:sp>
        <p:nvSpPr>
          <p:cNvPr id="6" name="Rectangle 5"/>
          <p:cNvSpPr/>
          <p:nvPr/>
        </p:nvSpPr>
        <p:spPr>
          <a:xfrm>
            <a:off x="661481" y="2848709"/>
            <a:ext cx="6553499" cy="3416320"/>
          </a:xfrm>
          <a:prstGeom prst="rect">
            <a:avLst/>
          </a:prstGeom>
        </p:spPr>
        <p:txBody>
          <a:bodyPr wrap="square">
            <a:spAutoFit/>
          </a:bodyPr>
          <a:lstStyle/>
          <a:p>
            <a:pPr algn="just"/>
            <a:r>
              <a:rPr lang="fr-FR" dirty="0">
                <a:solidFill>
                  <a:srgbClr val="000000"/>
                </a:solidFill>
              </a:rPr>
              <a:t>On the Moon </a:t>
            </a:r>
            <a:r>
              <a:rPr lang="fr-FR" dirty="0" err="1">
                <a:solidFill>
                  <a:srgbClr val="000000"/>
                </a:solidFill>
              </a:rPr>
              <a:t>Again</a:t>
            </a:r>
            <a:r>
              <a:rPr lang="fr-FR" dirty="0">
                <a:solidFill>
                  <a:srgbClr val="000000"/>
                </a:solidFill>
              </a:rPr>
              <a:t> est né en 2019 d’une initiative française pour célébrer le 50ème anniversaire du premier pas sur la Lune. </a:t>
            </a:r>
          </a:p>
          <a:p>
            <a:pPr algn="just"/>
            <a:r>
              <a:rPr lang="fr-FR" dirty="0">
                <a:solidFill>
                  <a:srgbClr val="000000"/>
                </a:solidFill>
              </a:rPr>
              <a:t>En effet, en juillet 1969, regroupés en famille ou entre amis autour d’une radio ou d’un rare téléviseur, 600 millions de personnes, sur tous les continents, suivaient le premier pas d’un homme sur la Lune. </a:t>
            </a:r>
          </a:p>
          <a:p>
            <a:pPr algn="just"/>
            <a:endParaRPr lang="fr-FR" dirty="0">
              <a:solidFill>
                <a:srgbClr val="000000"/>
              </a:solidFill>
            </a:endParaRPr>
          </a:p>
          <a:p>
            <a:pPr algn="just"/>
            <a:r>
              <a:rPr lang="fr-FR" dirty="0">
                <a:solidFill>
                  <a:srgbClr val="000000"/>
                </a:solidFill>
                <a:sym typeface="Wingdings" panose="05000000000000000000" pitchFamily="2" charset="2"/>
              </a:rPr>
              <a:t> E</a:t>
            </a:r>
            <a:r>
              <a:rPr lang="fr-FR" dirty="0">
                <a:solidFill>
                  <a:srgbClr val="000000"/>
                </a:solidFill>
              </a:rPr>
              <a:t>vènement mondial pour découvrir la Lune au travers d’un télescope ou d’une lunette astronomique ; qui invite chaque années tous les possesseurs d’instruments astronomiques à les sortir dans la rue et partager la beauté du satellite et voir de la poussière lunaire</a:t>
            </a:r>
            <a:endParaRPr lang="en-US" dirty="0">
              <a:solidFill>
                <a:srgbClr val="00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33649">
            <a:off x="8754823" y="361624"/>
            <a:ext cx="3110916" cy="3096447"/>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194" y="3463604"/>
            <a:ext cx="3168793" cy="3154324"/>
          </a:xfrm>
          <a:prstGeom prst="rect">
            <a:avLst/>
          </a:prstGeom>
        </p:spPr>
      </p:pic>
    </p:spTree>
    <p:extLst>
      <p:ext uri="{BB962C8B-B14F-4D97-AF65-F5344CB8AC3E}">
        <p14:creationId xmlns:p14="http://schemas.microsoft.com/office/powerpoint/2010/main" val="362621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517533" y="196985"/>
            <a:ext cx="5104319" cy="972766"/>
          </a:xfrm>
          <a:prstGeom prst="roundRect">
            <a:avLst/>
          </a:prstGeom>
          <a:solidFill>
            <a:schemeClr val="accent1">
              <a:lumMod val="20000"/>
              <a:lumOff val="80000"/>
            </a:schemeClr>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00284B"/>
                </a:solidFill>
              </a:rPr>
              <a:t>Action de formation</a:t>
            </a:r>
          </a:p>
        </p:txBody>
      </p:sp>
      <p:sp>
        <p:nvSpPr>
          <p:cNvPr id="5" name="Rectangle 4"/>
          <p:cNvSpPr/>
          <p:nvPr/>
        </p:nvSpPr>
        <p:spPr>
          <a:xfrm>
            <a:off x="661481" y="1521658"/>
            <a:ext cx="10816424" cy="1292662"/>
          </a:xfrm>
          <a:prstGeom prst="rect">
            <a:avLst/>
          </a:prstGeom>
        </p:spPr>
        <p:txBody>
          <a:bodyPr wrap="square">
            <a:spAutoFit/>
          </a:bodyPr>
          <a:lstStyle/>
          <a:p>
            <a:pPr algn="just"/>
            <a:r>
              <a:rPr lang="fr-FR" sz="2400" b="1" dirty="0"/>
              <a:t>4 projets soutenus en 2024 : 268k</a:t>
            </a:r>
          </a:p>
          <a:p>
            <a:endParaRPr lang="fr-FR" dirty="0"/>
          </a:p>
          <a:p>
            <a:r>
              <a:rPr lang="fr-FR" b="1" u="sng" dirty="0"/>
              <a:t>Focus sur un projet :</a:t>
            </a:r>
            <a:r>
              <a:rPr lang="fr-FR" b="1" dirty="0"/>
              <a:t> Enseigner avec les exoplanètes</a:t>
            </a:r>
          </a:p>
          <a:p>
            <a:endParaRPr lang="fr-FR" dirty="0"/>
          </a:p>
        </p:txBody>
      </p:sp>
      <p:sp>
        <p:nvSpPr>
          <p:cNvPr id="2" name="Rectangle 1"/>
          <p:cNvSpPr/>
          <p:nvPr/>
        </p:nvSpPr>
        <p:spPr>
          <a:xfrm>
            <a:off x="661481" y="2689230"/>
            <a:ext cx="6096000" cy="3693319"/>
          </a:xfrm>
          <a:prstGeom prst="rect">
            <a:avLst/>
          </a:prstGeom>
        </p:spPr>
        <p:txBody>
          <a:bodyPr>
            <a:spAutoFit/>
          </a:bodyPr>
          <a:lstStyle/>
          <a:p>
            <a:pPr algn="just"/>
            <a:r>
              <a:rPr lang="fr-FR" dirty="0"/>
              <a:t>Cette école thématique pour enseignants du secondaire s’est déroulée du 23 au 27 août 2024. </a:t>
            </a:r>
          </a:p>
          <a:p>
            <a:pPr algn="just"/>
            <a:endParaRPr lang="fr-FR" dirty="0"/>
          </a:p>
          <a:p>
            <a:pPr algn="just"/>
            <a:r>
              <a:rPr lang="fr-FR" dirty="0"/>
              <a:t>Ce projet de trois ans, centré sur le développement d’un site web pédagogique sur les exoplanètes, inclut également trois écoles d’été en présence d’enseignants du secondaire ainsi que trois formations à distance.</a:t>
            </a:r>
          </a:p>
          <a:p>
            <a:pPr algn="just"/>
            <a:r>
              <a:rPr lang="fr-FR" dirty="0"/>
              <a:t>Cette première école a accueilli seize professeurs du secondaire, dont dix enseignent en collège et six, en lycée. </a:t>
            </a:r>
          </a:p>
          <a:p>
            <a:pPr algn="just"/>
            <a:endParaRPr lang="fr-FR" dirty="0"/>
          </a:p>
          <a:p>
            <a:pPr algn="just"/>
            <a:r>
              <a:rPr lang="fr-FR" dirty="0"/>
              <a:t>L’objectif était que chacun mette à jour ses connaissances sur les exoplanètes et reparte avec des idées de projets, de séquences ou d’ateliers pratiques.</a:t>
            </a:r>
          </a:p>
        </p:txBody>
      </p:sp>
      <p:pic>
        <p:nvPicPr>
          <p:cNvPr id="7" name="Image 6"/>
          <p:cNvPicPr>
            <a:picLocks noChangeAspect="1"/>
          </p:cNvPicPr>
          <p:nvPr/>
        </p:nvPicPr>
        <p:blipFill>
          <a:blip r:embed="rId2"/>
          <a:stretch>
            <a:fillRect/>
          </a:stretch>
        </p:blipFill>
        <p:spPr>
          <a:xfrm>
            <a:off x="7642308" y="1260406"/>
            <a:ext cx="3835597" cy="2857647"/>
          </a:xfrm>
          <a:prstGeom prst="rect">
            <a:avLst/>
          </a:prstGeom>
        </p:spPr>
      </p:pic>
      <p:pic>
        <p:nvPicPr>
          <p:cNvPr id="8" name="Image 7"/>
          <p:cNvPicPr>
            <a:picLocks noChangeAspect="1"/>
          </p:cNvPicPr>
          <p:nvPr/>
        </p:nvPicPr>
        <p:blipFill>
          <a:blip r:embed="rId3"/>
          <a:stretch>
            <a:fillRect/>
          </a:stretch>
        </p:blipFill>
        <p:spPr>
          <a:xfrm>
            <a:off x="7642307" y="4102338"/>
            <a:ext cx="3835597" cy="2665030"/>
          </a:xfrm>
          <a:prstGeom prst="rect">
            <a:avLst/>
          </a:prstGeom>
        </p:spPr>
      </p:pic>
    </p:spTree>
    <p:extLst>
      <p:ext uri="{BB962C8B-B14F-4D97-AF65-F5344CB8AC3E}">
        <p14:creationId xmlns:p14="http://schemas.microsoft.com/office/powerpoint/2010/main" val="1659766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16911-D8A6-B3F3-295B-81777193C2C6}"/>
              </a:ext>
            </a:extLst>
          </p:cNvPr>
          <p:cNvSpPr>
            <a:spLocks noGrp="1"/>
          </p:cNvSpPr>
          <p:nvPr>
            <p:ph type="title"/>
          </p:nvPr>
        </p:nvSpPr>
        <p:spPr>
          <a:xfrm>
            <a:off x="838199" y="365125"/>
            <a:ext cx="10781371" cy="1325563"/>
          </a:xfrm>
        </p:spPr>
        <p:txBody>
          <a:bodyPr/>
          <a:lstStyle/>
          <a:p>
            <a:r>
              <a:rPr lang="fr-FR" b="1" dirty="0"/>
              <a:t>Atelier du défi «Vie dans l'Univers » du CNRS</a:t>
            </a:r>
          </a:p>
        </p:txBody>
      </p:sp>
      <p:sp>
        <p:nvSpPr>
          <p:cNvPr id="4" name="ZoneTexte 3">
            <a:extLst>
              <a:ext uri="{FF2B5EF4-FFF2-40B4-BE49-F238E27FC236}">
                <a16:creationId xmlns:a16="http://schemas.microsoft.com/office/drawing/2014/main" id="{D8B3FF7C-084E-5F5C-2A0B-FB3A8C845F5B}"/>
              </a:ext>
            </a:extLst>
          </p:cNvPr>
          <p:cNvSpPr txBox="1"/>
          <p:nvPr/>
        </p:nvSpPr>
        <p:spPr>
          <a:xfrm>
            <a:off x="942279" y="1390604"/>
            <a:ext cx="6099716" cy="923330"/>
          </a:xfrm>
          <a:prstGeom prst="rect">
            <a:avLst/>
          </a:prstGeom>
          <a:noFill/>
        </p:spPr>
        <p:txBody>
          <a:bodyPr wrap="square">
            <a:spAutoFit/>
          </a:bodyPr>
          <a:lstStyle/>
          <a:p>
            <a:r>
              <a:rPr lang="fr-FR" dirty="0"/>
              <a:t>20-22 mai 2026</a:t>
            </a:r>
          </a:p>
          <a:p>
            <a:r>
              <a:rPr lang="fr-FR" dirty="0"/>
              <a:t>Mercure Hôtel Château Perrache Lyon</a:t>
            </a:r>
          </a:p>
          <a:p>
            <a:r>
              <a:rPr lang="fr-FR" sz="1800" dirty="0">
                <a:solidFill>
                  <a:srgbClr val="000080"/>
                </a:solidFill>
                <a:effectLst/>
                <a:latin typeface="Liberation Serif"/>
                <a:hlinkClick r:id="rId2"/>
              </a:rPr>
              <a:t>diffusion_defi_vie_univers@groupes.renater.fr</a:t>
            </a:r>
            <a:endParaRPr lang="fr-FR" dirty="0"/>
          </a:p>
        </p:txBody>
      </p:sp>
      <p:sp>
        <p:nvSpPr>
          <p:cNvPr id="6" name="ZoneTexte 5">
            <a:extLst>
              <a:ext uri="{FF2B5EF4-FFF2-40B4-BE49-F238E27FC236}">
                <a16:creationId xmlns:a16="http://schemas.microsoft.com/office/drawing/2014/main" id="{8229B3FA-3A70-D68C-5869-D19BAA9440A3}"/>
              </a:ext>
            </a:extLst>
          </p:cNvPr>
          <p:cNvSpPr txBox="1"/>
          <p:nvPr/>
        </p:nvSpPr>
        <p:spPr>
          <a:xfrm>
            <a:off x="942279" y="3214181"/>
            <a:ext cx="6099716" cy="1200329"/>
          </a:xfrm>
          <a:prstGeom prst="rect">
            <a:avLst/>
          </a:prstGeom>
          <a:noFill/>
        </p:spPr>
        <p:txBody>
          <a:bodyPr wrap="square">
            <a:spAutoFit/>
          </a:bodyPr>
          <a:lstStyle/>
          <a:p>
            <a:r>
              <a:rPr lang="en-US" sz="1800" dirty="0">
                <a:solidFill>
                  <a:srgbClr val="333333"/>
                </a:solidFill>
                <a:effectLst/>
              </a:rPr>
              <a:t>Museum National </a:t>
            </a:r>
            <a:r>
              <a:rPr lang="en-US" sz="1800" dirty="0" err="1">
                <a:solidFill>
                  <a:srgbClr val="333333"/>
                </a:solidFill>
                <a:effectLst/>
              </a:rPr>
              <a:t>d'Histoire</a:t>
            </a:r>
            <a:r>
              <a:rPr lang="en-US" sz="1800" dirty="0">
                <a:solidFill>
                  <a:srgbClr val="333333"/>
                </a:solidFill>
                <a:effectLst/>
              </a:rPr>
              <a:t> Naturelle and Sorbonne Université 6-10 Juillet 2026</a:t>
            </a:r>
          </a:p>
          <a:p>
            <a:r>
              <a:rPr lang="fr-FR" b="1" dirty="0">
                <a:hlinkClick r:id="rId3"/>
              </a:rPr>
              <a:t>Conference of ISSOL and IAU Astrobiology</a:t>
            </a:r>
          </a:p>
          <a:p>
            <a:r>
              <a:rPr lang="fr-FR" b="1" dirty="0">
                <a:hlinkClick r:id="rId3"/>
              </a:rPr>
              <a:t>https://originsparis.sciencesconf.org/</a:t>
            </a:r>
          </a:p>
        </p:txBody>
      </p:sp>
      <p:sp>
        <p:nvSpPr>
          <p:cNvPr id="7" name="Titre 1">
            <a:extLst>
              <a:ext uri="{FF2B5EF4-FFF2-40B4-BE49-F238E27FC236}">
                <a16:creationId xmlns:a16="http://schemas.microsoft.com/office/drawing/2014/main" id="{D7D7CE7A-CB1B-B4DB-9671-7D3064CF6EC5}"/>
              </a:ext>
            </a:extLst>
          </p:cNvPr>
          <p:cNvSpPr txBox="1">
            <a:spLocks/>
          </p:cNvSpPr>
          <p:nvPr/>
        </p:nvSpPr>
        <p:spPr>
          <a:xfrm>
            <a:off x="838199" y="23370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t>Conférence « Origins 2026 »</a:t>
            </a:r>
          </a:p>
        </p:txBody>
      </p:sp>
      <p:pic>
        <p:nvPicPr>
          <p:cNvPr id="9" name="Image 8" descr="Une image contenant capture d’écran, panorama, nature&#10;&#10;Description générée automatiquement">
            <a:extLst>
              <a:ext uri="{FF2B5EF4-FFF2-40B4-BE49-F238E27FC236}">
                <a16:creationId xmlns:a16="http://schemas.microsoft.com/office/drawing/2014/main" id="{F2242A9D-6A40-D5F4-10A4-9FEFCD0E2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18049"/>
            <a:ext cx="12266340" cy="1839951"/>
          </a:xfrm>
          <a:prstGeom prst="rect">
            <a:avLst/>
          </a:prstGeom>
        </p:spPr>
      </p:pic>
      <p:sp>
        <p:nvSpPr>
          <p:cNvPr id="11" name="ZoneTexte 10">
            <a:extLst>
              <a:ext uri="{FF2B5EF4-FFF2-40B4-BE49-F238E27FC236}">
                <a16:creationId xmlns:a16="http://schemas.microsoft.com/office/drawing/2014/main" id="{4AC3B941-652C-FCD7-AFC2-549DF9FAA70E}"/>
              </a:ext>
            </a:extLst>
          </p:cNvPr>
          <p:cNvSpPr txBox="1"/>
          <p:nvPr/>
        </p:nvSpPr>
        <p:spPr>
          <a:xfrm>
            <a:off x="7146075" y="4346948"/>
            <a:ext cx="6132442" cy="369332"/>
          </a:xfrm>
          <a:prstGeom prst="rect">
            <a:avLst/>
          </a:prstGeom>
          <a:noFill/>
        </p:spPr>
        <p:txBody>
          <a:bodyPr wrap="square">
            <a:spAutoFit/>
          </a:bodyPr>
          <a:lstStyle/>
          <a:p>
            <a:r>
              <a:rPr lang="fr-FR" dirty="0"/>
              <a:t>S’inscrire à la Newsletter https://</a:t>
            </a:r>
            <a:r>
              <a:rPr lang="fr-FR" dirty="0" err="1"/>
              <a:t>pepr-origins.fr</a:t>
            </a:r>
            <a:r>
              <a:rPr lang="fr-FR" dirty="0"/>
              <a:t>/</a:t>
            </a:r>
          </a:p>
        </p:txBody>
      </p:sp>
    </p:spTree>
    <p:extLst>
      <p:ext uri="{BB962C8B-B14F-4D97-AF65-F5344CB8AC3E}">
        <p14:creationId xmlns:p14="http://schemas.microsoft.com/office/powerpoint/2010/main" val="268216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3375139" y="5626749"/>
            <a:ext cx="4217151" cy="49695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PC 18 : </a:t>
            </a:r>
            <a:r>
              <a:rPr lang="fr-FR" altLang="fr-FR" sz="1600" dirty="0">
                <a:solidFill>
                  <a:prstClr val="black"/>
                </a:solidFill>
              </a:rPr>
              <a:t>les sciences humaines et sociales</a:t>
            </a:r>
          </a:p>
        </p:txBody>
      </p:sp>
      <p:sp>
        <p:nvSpPr>
          <p:cNvPr id="4" name="Rectangle à coins arrondis 3"/>
          <p:cNvSpPr/>
          <p:nvPr/>
        </p:nvSpPr>
        <p:spPr>
          <a:xfrm>
            <a:off x="720608" y="152259"/>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Présentation du PEPR Origins</a:t>
            </a:r>
          </a:p>
        </p:txBody>
      </p:sp>
      <p:sp>
        <p:nvSpPr>
          <p:cNvPr id="2" name="Rectangle 1"/>
          <p:cNvSpPr/>
          <p:nvPr/>
        </p:nvSpPr>
        <p:spPr>
          <a:xfrm>
            <a:off x="4354663" y="892174"/>
            <a:ext cx="11426024" cy="954107"/>
          </a:xfrm>
          <a:prstGeom prst="rect">
            <a:avLst/>
          </a:prstGeom>
        </p:spPr>
        <p:txBody>
          <a:bodyPr wrap="square">
            <a:spAutoFit/>
          </a:bodyPr>
          <a:lstStyle/>
          <a:p>
            <a:pPr algn="just"/>
            <a:endParaRPr lang="fr-FR" dirty="0"/>
          </a:p>
          <a:p>
            <a:endParaRPr lang="fr-FR" dirty="0"/>
          </a:p>
          <a:p>
            <a:r>
              <a:rPr lang="fr-FR" sz="2000" b="1" u="sng" dirty="0"/>
              <a:t>Cinq axes de recherche :</a:t>
            </a:r>
          </a:p>
        </p:txBody>
      </p:sp>
      <p:sp>
        <p:nvSpPr>
          <p:cNvPr id="5" name="Rectangle 4"/>
          <p:cNvSpPr/>
          <p:nvPr/>
        </p:nvSpPr>
        <p:spPr>
          <a:xfrm>
            <a:off x="4354663" y="4550724"/>
            <a:ext cx="11426024" cy="954107"/>
          </a:xfrm>
          <a:prstGeom prst="rect">
            <a:avLst/>
          </a:prstGeom>
        </p:spPr>
        <p:txBody>
          <a:bodyPr wrap="square">
            <a:spAutoFit/>
          </a:bodyPr>
          <a:lstStyle/>
          <a:p>
            <a:pPr algn="just"/>
            <a:endParaRPr lang="fr-FR" dirty="0"/>
          </a:p>
          <a:p>
            <a:endParaRPr lang="fr-FR" dirty="0"/>
          </a:p>
          <a:p>
            <a:r>
              <a:rPr lang="fr-FR" sz="2000" b="1" u="sng" dirty="0"/>
              <a:t>1 PC transverse :</a:t>
            </a:r>
          </a:p>
        </p:txBody>
      </p:sp>
      <p:sp>
        <p:nvSpPr>
          <p:cNvPr id="6" name="Rectangle à coins arrondis 5"/>
          <p:cNvSpPr/>
          <p:nvPr/>
        </p:nvSpPr>
        <p:spPr>
          <a:xfrm>
            <a:off x="720608" y="1941178"/>
            <a:ext cx="10473489" cy="286941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Axe 1 : </a:t>
            </a:r>
            <a:r>
              <a:rPr lang="fr-FR" altLang="fr-FR" sz="1600" dirty="0">
                <a:solidFill>
                  <a:prstClr val="black"/>
                </a:solidFill>
              </a:rPr>
              <a:t>la détection et caractérisation d’exoplanètes par imagerie directe </a:t>
            </a:r>
          </a:p>
          <a:p>
            <a:pPr lvl="0" eaLnBrk="0" fontAlgn="base" hangingPunct="0">
              <a:spcBef>
                <a:spcPct val="0"/>
              </a:spcBef>
              <a:spcAft>
                <a:spcPct val="0"/>
              </a:spcAft>
            </a:pPr>
            <a:endParaRPr lang="fr-FR" altLang="fr-FR" sz="1600" dirty="0">
              <a:solidFill>
                <a:prstClr val="black"/>
              </a:solidFill>
            </a:endParaRPr>
          </a:p>
          <a:p>
            <a:pPr lvl="0" eaLnBrk="0" fontAlgn="base" hangingPunct="0">
              <a:spcBef>
                <a:spcPct val="0"/>
              </a:spcBef>
              <a:spcAft>
                <a:spcPct val="0"/>
              </a:spcAft>
            </a:pPr>
            <a:r>
              <a:rPr lang="fr-FR" altLang="fr-FR" sz="1600" b="1" dirty="0">
                <a:solidFill>
                  <a:prstClr val="black"/>
                </a:solidFill>
              </a:rPr>
              <a:t>Axe 2 : </a:t>
            </a:r>
            <a:r>
              <a:rPr lang="fr-FR" altLang="fr-FR" sz="1600" dirty="0">
                <a:solidFill>
                  <a:prstClr val="black"/>
                </a:solidFill>
              </a:rPr>
              <a:t>l’analyse d’échantillons spatiaux, avec ou sans risques biologiques</a:t>
            </a:r>
          </a:p>
          <a:p>
            <a:pPr lvl="0" eaLnBrk="0" fontAlgn="base" hangingPunct="0">
              <a:spcBef>
                <a:spcPct val="0"/>
              </a:spcBef>
              <a:spcAft>
                <a:spcPct val="0"/>
              </a:spcAft>
            </a:pPr>
            <a:endParaRPr lang="fr-FR" altLang="fr-FR" sz="1600" dirty="0">
              <a:solidFill>
                <a:prstClr val="black"/>
              </a:solidFill>
            </a:endParaRPr>
          </a:p>
          <a:p>
            <a:pPr lvl="0" eaLnBrk="0" fontAlgn="base" hangingPunct="0">
              <a:spcBef>
                <a:spcPct val="0"/>
              </a:spcBef>
              <a:spcAft>
                <a:spcPct val="0"/>
              </a:spcAft>
            </a:pPr>
            <a:r>
              <a:rPr lang="fr-FR" altLang="fr-FR" sz="1600" b="1" dirty="0">
                <a:solidFill>
                  <a:prstClr val="black"/>
                </a:solidFill>
              </a:rPr>
              <a:t>Axe 3 : </a:t>
            </a:r>
            <a:r>
              <a:rPr lang="fr-FR" altLang="fr-FR" sz="1600" dirty="0">
                <a:solidFill>
                  <a:prstClr val="black"/>
                </a:solidFill>
              </a:rPr>
              <a:t>l’étude de la Terre dans sa globalité comme planète habitable</a:t>
            </a:r>
          </a:p>
          <a:p>
            <a:pPr lvl="0" eaLnBrk="0" fontAlgn="base" hangingPunct="0">
              <a:spcBef>
                <a:spcPct val="0"/>
              </a:spcBef>
              <a:spcAft>
                <a:spcPct val="0"/>
              </a:spcAft>
            </a:pPr>
            <a:endParaRPr lang="fr-FR" altLang="fr-FR" sz="1600" dirty="0">
              <a:solidFill>
                <a:prstClr val="black"/>
              </a:solidFill>
            </a:endParaRPr>
          </a:p>
          <a:p>
            <a:pPr lvl="0" eaLnBrk="0" fontAlgn="base" hangingPunct="0">
              <a:spcBef>
                <a:spcPct val="0"/>
              </a:spcBef>
              <a:spcAft>
                <a:spcPct val="0"/>
              </a:spcAft>
            </a:pPr>
            <a:r>
              <a:rPr lang="fr-FR" altLang="fr-FR" sz="1600" b="1" dirty="0">
                <a:solidFill>
                  <a:prstClr val="black"/>
                </a:solidFill>
              </a:rPr>
              <a:t>Axe 4 : </a:t>
            </a:r>
            <a:r>
              <a:rPr lang="fr-FR" altLang="fr-FR" sz="1600" dirty="0">
                <a:solidFill>
                  <a:prstClr val="black"/>
                </a:solidFill>
              </a:rPr>
              <a:t>l’expérimentation de laboratoire en exobiologie et la bio-analyse d’échantillons de la Terre ou Mars anciens</a:t>
            </a:r>
          </a:p>
          <a:p>
            <a:pPr lvl="0" eaLnBrk="0" fontAlgn="base" hangingPunct="0">
              <a:spcBef>
                <a:spcPct val="0"/>
              </a:spcBef>
              <a:spcAft>
                <a:spcPct val="0"/>
              </a:spcAft>
            </a:pPr>
            <a:r>
              <a:rPr lang="fr-FR" altLang="fr-FR" sz="1600" dirty="0">
                <a:solidFill>
                  <a:prstClr val="black"/>
                </a:solidFill>
              </a:rPr>
              <a:t>  </a:t>
            </a:r>
          </a:p>
          <a:p>
            <a:pPr lvl="0" eaLnBrk="0" fontAlgn="base" hangingPunct="0">
              <a:spcBef>
                <a:spcPct val="0"/>
              </a:spcBef>
              <a:spcAft>
                <a:spcPct val="0"/>
              </a:spcAft>
            </a:pPr>
            <a:r>
              <a:rPr lang="fr-FR" altLang="fr-FR" sz="1600" b="1" dirty="0">
                <a:solidFill>
                  <a:prstClr val="black"/>
                </a:solidFill>
              </a:rPr>
              <a:t>Axe 5 : </a:t>
            </a:r>
            <a:r>
              <a:rPr lang="fr-FR" altLang="fr-FR" sz="1600" dirty="0">
                <a:solidFill>
                  <a:prstClr val="black"/>
                </a:solidFill>
              </a:rPr>
              <a:t>la modélisation numérique et l’analyse de données</a:t>
            </a:r>
          </a:p>
        </p:txBody>
      </p:sp>
      <p:sp>
        <p:nvSpPr>
          <p:cNvPr id="8" name="Rectangle à coins arrondis 3">
            <a:extLst>
              <a:ext uri="{FF2B5EF4-FFF2-40B4-BE49-F238E27FC236}">
                <a16:creationId xmlns:a16="http://schemas.microsoft.com/office/drawing/2014/main" id="{5C4EA101-616B-9A7C-6C0B-178621BDDF12}"/>
              </a:ext>
            </a:extLst>
          </p:cNvPr>
          <p:cNvSpPr/>
          <p:nvPr/>
        </p:nvSpPr>
        <p:spPr>
          <a:xfrm>
            <a:off x="7592290" y="6194963"/>
            <a:ext cx="4516732" cy="510778"/>
          </a:xfrm>
          <a:prstGeom prst="roundRect">
            <a:avLst/>
          </a:prstGeom>
          <a:solidFill>
            <a:srgbClr val="00284B"/>
          </a:solidFill>
        </p:spPr>
        <p:txBody>
          <a:bodyPr wrap="none">
            <a:spAutoFit/>
          </a:bodyPr>
          <a:lstStyle/>
          <a:p>
            <a:r>
              <a:rPr lang="fr-FR" sz="2400" dirty="0">
                <a:solidFill>
                  <a:schemeClr val="bg1"/>
                </a:solidFill>
              </a:rPr>
              <a:t>20 projets ciblés répartis en 5 axes</a:t>
            </a:r>
          </a:p>
        </p:txBody>
      </p:sp>
    </p:spTree>
    <p:extLst>
      <p:ext uri="{BB962C8B-B14F-4D97-AF65-F5344CB8AC3E}">
        <p14:creationId xmlns:p14="http://schemas.microsoft.com/office/powerpoint/2010/main" val="46089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A8577B-D406-D8F1-44BF-948CFC7E5AA5}"/>
              </a:ext>
            </a:extLst>
          </p:cNvPr>
          <p:cNvSpPr>
            <a:spLocks noGrp="1"/>
          </p:cNvSpPr>
          <p:nvPr>
            <p:ph type="title"/>
          </p:nvPr>
        </p:nvSpPr>
        <p:spPr/>
        <p:txBody>
          <a:bodyPr/>
          <a:lstStyle/>
          <a:p>
            <a:endParaRPr lang="fr-FR"/>
          </a:p>
        </p:txBody>
      </p:sp>
      <p:sp>
        <p:nvSpPr>
          <p:cNvPr id="3" name="Future of the ground-based instrumentation">
            <a:extLst>
              <a:ext uri="{FF2B5EF4-FFF2-40B4-BE49-F238E27FC236}">
                <a16:creationId xmlns:a16="http://schemas.microsoft.com/office/drawing/2014/main" id="{28429CD0-F327-5CE4-B840-84E0D4D2CE2A}"/>
              </a:ext>
            </a:extLst>
          </p:cNvPr>
          <p:cNvSpPr txBox="1">
            <a:spLocks/>
          </p:cNvSpPr>
          <p:nvPr/>
        </p:nvSpPr>
        <p:spPr>
          <a:xfrm>
            <a:off x="838200" y="244372"/>
            <a:ext cx="8820068" cy="673101"/>
          </a:xfrm>
          <a:prstGeom prst="rect">
            <a:avLst/>
          </a:prstGeom>
        </p:spPr>
        <p:txBody>
          <a:bodyPr vert="horz" lIns="91440" tIns="45720" rIns="91440" bIns="45720" rtlCol="0" anchor="ctr">
            <a:normAutofit/>
          </a:bodyPr>
          <a:lstStyle>
            <a:lvl1pPr algn="l" defTabSz="786384" rtl="0" eaLnBrk="1" latinLnBrk="0" hangingPunct="1">
              <a:lnSpc>
                <a:spcPct val="90000"/>
              </a:lnSpc>
              <a:spcBef>
                <a:spcPct val="0"/>
              </a:spcBef>
              <a:buNone/>
              <a:defRPr sz="3784" kern="1200">
                <a:solidFill>
                  <a:schemeClr val="tx1"/>
                </a:solidFill>
                <a:latin typeface="+mj-lt"/>
                <a:ea typeface="+mj-ea"/>
                <a:cs typeface="+mj-cs"/>
              </a:defRPr>
            </a:lvl1pPr>
          </a:lstStyle>
          <a:p>
            <a:r>
              <a:rPr lang="fr-FR" sz="4000" b="1"/>
              <a:t>Futur de l’Instrumentation HCI Sol</a:t>
            </a:r>
            <a:endParaRPr lang="fr-FR" sz="4000" b="1" dirty="0"/>
          </a:p>
        </p:txBody>
      </p:sp>
      <p:grpSp>
        <p:nvGrpSpPr>
          <p:cNvPr id="4" name="Grouper">
            <a:extLst>
              <a:ext uri="{FF2B5EF4-FFF2-40B4-BE49-F238E27FC236}">
                <a16:creationId xmlns:a16="http://schemas.microsoft.com/office/drawing/2014/main" id="{743E83BC-A13C-77CE-5CB3-98344385D0F9}"/>
              </a:ext>
            </a:extLst>
          </p:cNvPr>
          <p:cNvGrpSpPr/>
          <p:nvPr/>
        </p:nvGrpSpPr>
        <p:grpSpPr>
          <a:xfrm>
            <a:off x="147032" y="1641096"/>
            <a:ext cx="6186818" cy="4331176"/>
            <a:chOff x="0" y="0"/>
            <a:chExt cx="6186817" cy="4331174"/>
          </a:xfrm>
        </p:grpSpPr>
        <p:pic>
          <p:nvPicPr>
            <p:cNvPr id="5" name="pasted-image.png" descr="pasted-image.png">
              <a:extLst>
                <a:ext uri="{FF2B5EF4-FFF2-40B4-BE49-F238E27FC236}">
                  <a16:creationId xmlns:a16="http://schemas.microsoft.com/office/drawing/2014/main" id="{47BBC47C-DF21-DA90-AEC0-8CE18DDB1D17}"/>
                </a:ext>
              </a:extLst>
            </p:cNvPr>
            <p:cNvPicPr>
              <a:picLocks noChangeAspect="1"/>
            </p:cNvPicPr>
            <p:nvPr/>
          </p:nvPicPr>
          <p:blipFill>
            <a:blip r:embed="rId2"/>
            <a:stretch>
              <a:fillRect/>
            </a:stretch>
          </p:blipFill>
          <p:spPr>
            <a:xfrm>
              <a:off x="0" y="0"/>
              <a:ext cx="6186818" cy="4331175"/>
            </a:xfrm>
            <a:prstGeom prst="rect">
              <a:avLst/>
            </a:prstGeom>
            <a:ln w="12700" cap="flat">
              <a:noFill/>
              <a:miter lim="400000"/>
            </a:ln>
            <a:effectLst/>
          </p:spPr>
        </p:pic>
        <p:sp>
          <p:nvSpPr>
            <p:cNvPr id="6" name="Very Large Telescope…">
              <a:extLst>
                <a:ext uri="{FF2B5EF4-FFF2-40B4-BE49-F238E27FC236}">
                  <a16:creationId xmlns:a16="http://schemas.microsoft.com/office/drawing/2014/main" id="{74BB3462-6EBA-A9D9-A2EA-20A45DB53886}"/>
                </a:ext>
              </a:extLst>
            </p:cNvPr>
            <p:cNvSpPr txBox="1"/>
            <p:nvPr/>
          </p:nvSpPr>
          <p:spPr>
            <a:xfrm>
              <a:off x="198500" y="75705"/>
              <a:ext cx="3399978" cy="582032"/>
            </a:xfrm>
            <a:prstGeom prst="rect">
              <a:avLst/>
            </a:prstGeom>
            <a:solidFill>
              <a:schemeClr val="accent2"/>
            </a:solidFill>
            <a:ln w="12700" cap="flat">
              <a:solidFill>
                <a:srgbClr val="24384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indent="127000" defTabSz="412750">
                <a:defRPr sz="1400">
                  <a:solidFill>
                    <a:srgbClr val="FFFFFF"/>
                  </a:solidFill>
                  <a:latin typeface="Helvetica Neue Medium"/>
                  <a:ea typeface="Helvetica Neue Medium"/>
                  <a:cs typeface="Helvetica Neue Medium"/>
                  <a:sym typeface="Helvetica Neue Medium"/>
                </a:defRPr>
              </a:pPr>
              <a:r>
                <a:t>Very Large Telescope </a:t>
              </a:r>
            </a:p>
            <a:p>
              <a:pPr indent="127000" defTabSz="412750">
                <a:defRPr sz="1400">
                  <a:solidFill>
                    <a:srgbClr val="FFFFFF"/>
                  </a:solidFill>
                  <a:latin typeface="Helvetica Neue Medium"/>
                  <a:ea typeface="Helvetica Neue Medium"/>
                  <a:cs typeface="Helvetica Neue Medium"/>
                  <a:sym typeface="Helvetica Neue Medium"/>
                </a:defRPr>
              </a:pPr>
              <a:r>
                <a:t>&amp; Very Large Telescope Interferometer</a:t>
              </a:r>
            </a:p>
          </p:txBody>
        </p:sp>
      </p:grpSp>
      <p:grpSp>
        <p:nvGrpSpPr>
          <p:cNvPr id="7" name="Grouper">
            <a:extLst>
              <a:ext uri="{FF2B5EF4-FFF2-40B4-BE49-F238E27FC236}">
                <a16:creationId xmlns:a16="http://schemas.microsoft.com/office/drawing/2014/main" id="{92C34E70-62FE-9DC1-3A0A-8C04063594C9}"/>
              </a:ext>
            </a:extLst>
          </p:cNvPr>
          <p:cNvGrpSpPr/>
          <p:nvPr/>
        </p:nvGrpSpPr>
        <p:grpSpPr>
          <a:xfrm>
            <a:off x="1112274" y="6113869"/>
            <a:ext cx="10550324" cy="650242"/>
            <a:chOff x="0" y="0"/>
            <a:chExt cx="10550322" cy="650241"/>
          </a:xfrm>
        </p:grpSpPr>
        <p:sp>
          <p:nvSpPr>
            <p:cNvPr id="8" name="VLT : SPHERE+ (SPHERE upgrade)…">
              <a:extLst>
                <a:ext uri="{FF2B5EF4-FFF2-40B4-BE49-F238E27FC236}">
                  <a16:creationId xmlns:a16="http://schemas.microsoft.com/office/drawing/2014/main" id="{1E866AB7-2748-05AE-A580-8DB277B4C5FC}"/>
                </a:ext>
              </a:extLst>
            </p:cNvPr>
            <p:cNvSpPr txBox="1"/>
            <p:nvPr/>
          </p:nvSpPr>
          <p:spPr>
            <a:xfrm>
              <a:off x="0" y="0"/>
              <a:ext cx="4346636"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a:solidFill>
                    <a:srgbClr val="FF2600"/>
                  </a:solidFill>
                </a:defRPr>
              </a:pPr>
              <a:r>
                <a:rPr dirty="0"/>
                <a:t>VLT : SPHERE+ (SPHERE upgrade)</a:t>
              </a:r>
            </a:p>
            <a:p>
              <a:pPr>
                <a:defRPr>
                  <a:solidFill>
                    <a:srgbClr val="FF2600"/>
                  </a:solidFill>
                </a:defRPr>
              </a:pPr>
              <a:r>
                <a:rPr dirty="0"/>
                <a:t>VLTI : ASGARD-NOTT (nulling </a:t>
              </a:r>
              <a:r>
                <a:rPr dirty="0" err="1"/>
                <a:t>interferometr</a:t>
              </a:r>
              <a:r>
                <a:rPr lang="en-US" dirty="0" err="1"/>
                <a:t>ie</a:t>
              </a:r>
              <a:r>
                <a:rPr dirty="0"/>
                <a:t>)</a:t>
              </a:r>
            </a:p>
          </p:txBody>
        </p:sp>
        <p:sp>
          <p:nvSpPr>
            <p:cNvPr id="9" name="ELT: PCS (Planetary Camera and Spectrograph)">
              <a:extLst>
                <a:ext uri="{FF2B5EF4-FFF2-40B4-BE49-F238E27FC236}">
                  <a16:creationId xmlns:a16="http://schemas.microsoft.com/office/drawing/2014/main" id="{F5357708-EA49-0402-BD9D-8057A656AAAB}"/>
                </a:ext>
              </a:extLst>
            </p:cNvPr>
            <p:cNvSpPr txBox="1"/>
            <p:nvPr/>
          </p:nvSpPr>
          <p:spPr>
            <a:xfrm>
              <a:off x="6172321" y="279400"/>
              <a:ext cx="4378001"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rgbClr val="FF2600"/>
                  </a:solidFill>
                </a:defRPr>
              </a:lvl1pPr>
            </a:lstStyle>
            <a:p>
              <a:r>
                <a:t>ELT: PCS (Planetary Camera and Spectrograph)</a:t>
              </a:r>
            </a:p>
          </p:txBody>
        </p:sp>
      </p:grpSp>
      <p:grpSp>
        <p:nvGrpSpPr>
          <p:cNvPr id="10" name="Grouper">
            <a:extLst>
              <a:ext uri="{FF2B5EF4-FFF2-40B4-BE49-F238E27FC236}">
                <a16:creationId xmlns:a16="http://schemas.microsoft.com/office/drawing/2014/main" id="{BE6E7C1B-EAF4-9311-0F20-EFB81714AC3E}"/>
              </a:ext>
            </a:extLst>
          </p:cNvPr>
          <p:cNvGrpSpPr/>
          <p:nvPr/>
        </p:nvGrpSpPr>
        <p:grpSpPr>
          <a:xfrm>
            <a:off x="6445632" y="1319122"/>
            <a:ext cx="5655656" cy="5059549"/>
            <a:chOff x="0" y="0"/>
            <a:chExt cx="5655655" cy="5059547"/>
          </a:xfrm>
        </p:grpSpPr>
        <p:pic>
          <p:nvPicPr>
            <p:cNvPr id="11" name="pasted-image.png" descr="pasted-image.png">
              <a:extLst>
                <a:ext uri="{FF2B5EF4-FFF2-40B4-BE49-F238E27FC236}">
                  <a16:creationId xmlns:a16="http://schemas.microsoft.com/office/drawing/2014/main" id="{090E68DA-FC16-BDDC-5290-3E1ACB3032B8}"/>
                </a:ext>
              </a:extLst>
            </p:cNvPr>
            <p:cNvPicPr>
              <a:picLocks noChangeAspect="1"/>
            </p:cNvPicPr>
            <p:nvPr/>
          </p:nvPicPr>
          <p:blipFill>
            <a:blip r:embed="rId3"/>
            <a:stretch>
              <a:fillRect/>
            </a:stretch>
          </p:blipFill>
          <p:spPr>
            <a:xfrm>
              <a:off x="0" y="0"/>
              <a:ext cx="5655656" cy="3645247"/>
            </a:xfrm>
            <a:prstGeom prst="rect">
              <a:avLst/>
            </a:prstGeom>
            <a:ln w="12700" cap="flat">
              <a:noFill/>
              <a:miter lim="400000"/>
            </a:ln>
            <a:effectLst/>
          </p:spPr>
        </p:pic>
        <p:sp>
          <p:nvSpPr>
            <p:cNvPr id="12" name="Extremely Large Telescope…">
              <a:extLst>
                <a:ext uri="{FF2B5EF4-FFF2-40B4-BE49-F238E27FC236}">
                  <a16:creationId xmlns:a16="http://schemas.microsoft.com/office/drawing/2014/main" id="{7AD9783F-F85D-714C-5D32-A680CBEA8DED}"/>
                </a:ext>
              </a:extLst>
            </p:cNvPr>
            <p:cNvSpPr txBox="1"/>
            <p:nvPr/>
          </p:nvSpPr>
          <p:spPr>
            <a:xfrm>
              <a:off x="69296" y="109423"/>
              <a:ext cx="2619613" cy="582032"/>
            </a:xfrm>
            <a:prstGeom prst="rect">
              <a:avLst/>
            </a:prstGeom>
            <a:solidFill>
              <a:schemeClr val="accent2"/>
            </a:solidFill>
            <a:ln w="12700" cap="flat">
              <a:solidFill>
                <a:srgbClr val="24384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indent="127000" defTabSz="412750">
                <a:defRPr sz="1400">
                  <a:solidFill>
                    <a:srgbClr val="FFFFFF"/>
                  </a:solidFill>
                  <a:latin typeface="Helvetica Neue Medium"/>
                  <a:ea typeface="Helvetica Neue Medium"/>
                  <a:cs typeface="Helvetica Neue Medium"/>
                  <a:sym typeface="Helvetica Neue Medium"/>
                </a:defRPr>
              </a:pPr>
              <a:r>
                <a:rPr dirty="0"/>
                <a:t>Extremely Large Telescope</a:t>
              </a:r>
            </a:p>
            <a:p>
              <a:pPr indent="127000" defTabSz="412750">
                <a:defRPr sz="1400">
                  <a:solidFill>
                    <a:srgbClr val="FFFFFF"/>
                  </a:solidFill>
                  <a:latin typeface="Helvetica Neue Medium"/>
                  <a:ea typeface="Helvetica Neue Medium"/>
                  <a:cs typeface="Helvetica Neue Medium"/>
                  <a:sym typeface="Helvetica Neue Medium"/>
                </a:defRPr>
              </a:pPr>
              <a:r>
                <a:rPr dirty="0"/>
                <a:t>1st light in 2029</a:t>
              </a:r>
            </a:p>
          </p:txBody>
        </p:sp>
        <p:pic>
          <p:nvPicPr>
            <p:cNvPr id="13" name="pasted-image.png" descr="pasted-image.png">
              <a:extLst>
                <a:ext uri="{FF2B5EF4-FFF2-40B4-BE49-F238E27FC236}">
                  <a16:creationId xmlns:a16="http://schemas.microsoft.com/office/drawing/2014/main" id="{B1FE8C72-1C62-3DF7-A45E-7C0E7D569A35}"/>
                </a:ext>
              </a:extLst>
            </p:cNvPr>
            <p:cNvPicPr>
              <a:picLocks noChangeAspect="1"/>
            </p:cNvPicPr>
            <p:nvPr/>
          </p:nvPicPr>
          <p:blipFill>
            <a:blip r:embed="rId4"/>
            <a:stretch>
              <a:fillRect/>
            </a:stretch>
          </p:blipFill>
          <p:spPr>
            <a:xfrm>
              <a:off x="182067" y="3319177"/>
              <a:ext cx="2596357" cy="1740371"/>
            </a:xfrm>
            <a:prstGeom prst="rect">
              <a:avLst/>
            </a:prstGeom>
            <a:ln w="12700" cap="flat">
              <a:noFill/>
              <a:miter lim="400000"/>
            </a:ln>
            <a:effectLst/>
          </p:spPr>
        </p:pic>
        <p:pic>
          <p:nvPicPr>
            <p:cNvPr id="14" name="pasted-image.png" descr="pasted-image.png">
              <a:extLst>
                <a:ext uri="{FF2B5EF4-FFF2-40B4-BE49-F238E27FC236}">
                  <a16:creationId xmlns:a16="http://schemas.microsoft.com/office/drawing/2014/main" id="{F7E09FC2-C850-B39E-9328-56B65FEA6E96}"/>
                </a:ext>
              </a:extLst>
            </p:cNvPr>
            <p:cNvPicPr>
              <a:picLocks noChangeAspect="1"/>
            </p:cNvPicPr>
            <p:nvPr/>
          </p:nvPicPr>
          <p:blipFill>
            <a:blip r:embed="rId5"/>
            <a:srcRect l="15493" t="12484" r="19232" b="8208"/>
            <a:stretch>
              <a:fillRect/>
            </a:stretch>
          </p:blipFill>
          <p:spPr>
            <a:xfrm>
              <a:off x="2936679" y="2842249"/>
              <a:ext cx="2596397" cy="2010314"/>
            </a:xfrm>
            <a:prstGeom prst="rect">
              <a:avLst/>
            </a:prstGeom>
            <a:ln w="12700" cap="flat">
              <a:noFill/>
              <a:miter lim="400000"/>
            </a:ln>
            <a:effectLst/>
          </p:spPr>
        </p:pic>
      </p:grpSp>
      <p:sp>
        <p:nvSpPr>
          <p:cNvPr id="15" name="Rectangle à coins arrondis 3">
            <a:extLst>
              <a:ext uri="{FF2B5EF4-FFF2-40B4-BE49-F238E27FC236}">
                <a16:creationId xmlns:a16="http://schemas.microsoft.com/office/drawing/2014/main" id="{5AFBE038-7D64-E86D-B154-01F71CE5FB49}"/>
              </a:ext>
            </a:extLst>
          </p:cNvPr>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Futur de l’Instrumentation HCI Sol</a:t>
            </a:r>
          </a:p>
        </p:txBody>
      </p:sp>
    </p:spTree>
    <p:extLst>
      <p:ext uri="{BB962C8B-B14F-4D97-AF65-F5344CB8AC3E}">
        <p14:creationId xmlns:p14="http://schemas.microsoft.com/office/powerpoint/2010/main" val="51109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Axe 1 : </a:t>
            </a:r>
            <a:r>
              <a:rPr lang="fr-FR" altLang="fr-FR" sz="3200" b="1" dirty="0">
                <a:solidFill>
                  <a:schemeClr val="bg1"/>
                </a:solidFill>
              </a:rPr>
              <a:t>la détection et caractérisation d’exoplanètes</a:t>
            </a:r>
            <a:endParaRPr lang="fr-FR" sz="3200" b="1" dirty="0"/>
          </a:p>
        </p:txBody>
      </p:sp>
      <p:sp>
        <p:nvSpPr>
          <p:cNvPr id="3" name="Rectangle 2"/>
          <p:cNvSpPr/>
          <p:nvPr/>
        </p:nvSpPr>
        <p:spPr>
          <a:xfrm>
            <a:off x="132348" y="1496258"/>
            <a:ext cx="10919966" cy="2923877"/>
          </a:xfrm>
          <a:prstGeom prst="rect">
            <a:avLst/>
          </a:prstGeom>
        </p:spPr>
        <p:txBody>
          <a:bodyPr wrap="square">
            <a:spAutoFit/>
          </a:bodyPr>
          <a:lstStyle/>
          <a:p>
            <a:pPr algn="just"/>
            <a:r>
              <a:rPr lang="fr-FR" sz="2400" b="1" dirty="0"/>
              <a:t>7 Projets ciblés</a:t>
            </a:r>
          </a:p>
          <a:p>
            <a:pPr marL="285750" indent="-285750" algn="just">
              <a:buFont typeface="Arial" panose="020B0604020202020204" pitchFamily="34" charset="0"/>
              <a:buChar char="•"/>
            </a:pPr>
            <a:r>
              <a:rPr lang="fr-FR" sz="2000" b="1" dirty="0"/>
              <a:t>XAO-WFS </a:t>
            </a:r>
            <a:r>
              <a:rPr lang="fr-FR" sz="2000" dirty="0"/>
              <a:t>(Mesure et contrôle du front d’onde pour l’optique adaptative - 2.2 M€)</a:t>
            </a:r>
          </a:p>
          <a:p>
            <a:pPr marL="285750" indent="-285750" algn="just">
              <a:buFont typeface="Arial" panose="020B0604020202020204" pitchFamily="34" charset="0"/>
              <a:buChar char="•"/>
            </a:pPr>
            <a:r>
              <a:rPr lang="fr-FR" sz="2000" b="1" dirty="0"/>
              <a:t>RTC</a:t>
            </a:r>
            <a:r>
              <a:rPr lang="fr-FR" sz="2000" dirty="0"/>
              <a:t> (Contrôleur en temps réel pour l’optique adaptative - 1.6 M€)   </a:t>
            </a:r>
          </a:p>
          <a:p>
            <a:pPr marL="285750" indent="-285750" algn="just">
              <a:buFont typeface="Arial" panose="020B0604020202020204" pitchFamily="34" charset="0"/>
              <a:buChar char="•"/>
            </a:pPr>
            <a:r>
              <a:rPr lang="fr-FR" sz="2000" b="1" dirty="0" err="1"/>
              <a:t>FlexMirror</a:t>
            </a:r>
            <a:r>
              <a:rPr lang="fr-FR" sz="2000" dirty="0"/>
              <a:t> (Miroirs déformables de haute précision et légers à base de silicium - 2.3 M€)</a:t>
            </a:r>
          </a:p>
          <a:p>
            <a:pPr marL="285750" indent="-285750" algn="just">
              <a:buFont typeface="Arial" panose="020B0604020202020204" pitchFamily="34" charset="0"/>
              <a:buChar char="•"/>
            </a:pPr>
            <a:r>
              <a:rPr lang="fr-FR" sz="2000" b="1" dirty="0"/>
              <a:t>PHOTONICS</a:t>
            </a:r>
            <a:r>
              <a:rPr lang="fr-FR" sz="2000" dirty="0"/>
              <a:t> (L'optique du futur pour la détection directe des exoplanètes - 1.4 M€)</a:t>
            </a:r>
          </a:p>
          <a:p>
            <a:pPr marL="285750" indent="-285750" algn="just">
              <a:buFont typeface="Arial" panose="020B0604020202020204" pitchFamily="34" charset="0"/>
              <a:buChar char="•"/>
            </a:pPr>
            <a:r>
              <a:rPr lang="fr-FR" sz="2000" b="1" dirty="0"/>
              <a:t>C-SPEC</a:t>
            </a:r>
            <a:r>
              <a:rPr lang="fr-FR" sz="2000" dirty="0"/>
              <a:t> (Spectromètres compacts monomodes pour la caractérisation d'exoplanètes - 1.7 M€)</a:t>
            </a:r>
          </a:p>
          <a:p>
            <a:pPr marL="285750" indent="-285750" algn="just">
              <a:buFont typeface="Arial" panose="020B0604020202020204" pitchFamily="34" charset="0"/>
              <a:buChar char="•"/>
            </a:pPr>
            <a:r>
              <a:rPr lang="fr-FR" sz="2000" b="1" dirty="0"/>
              <a:t>RETINA</a:t>
            </a:r>
            <a:r>
              <a:rPr lang="fr-FR" sz="2000" dirty="0"/>
              <a:t> (Recherche d'exoplanètes par astrométrie relative à haute précision </a:t>
            </a:r>
            <a:r>
              <a:rPr lang="fr-FR" sz="2000" b="1" dirty="0"/>
              <a:t>-</a:t>
            </a:r>
            <a:r>
              <a:rPr lang="fr-FR" sz="2000" dirty="0"/>
              <a:t>1.9 M€)</a:t>
            </a:r>
            <a:endParaRPr lang="fr-FR" sz="2000" b="1" dirty="0"/>
          </a:p>
          <a:p>
            <a:pPr marL="285750" indent="-285750" algn="just">
              <a:buFont typeface="Arial" panose="020B0604020202020204" pitchFamily="34" charset="0"/>
              <a:buChar char="•"/>
            </a:pPr>
            <a:r>
              <a:rPr lang="fr-FR" sz="2000" b="1" dirty="0"/>
              <a:t>AMINO </a:t>
            </a:r>
            <a:r>
              <a:rPr lang="fr-FR" sz="2000" dirty="0"/>
              <a:t>(Imagerie multispectrale utilisant de nouveaux analyseurs de front d'onde avec des détecteurs optiques de comptage de photons - 1.1 M€ )</a:t>
            </a:r>
            <a:endParaRPr lang="fr-FR" sz="2000" b="1" dirty="0"/>
          </a:p>
        </p:txBody>
      </p:sp>
      <p:sp>
        <p:nvSpPr>
          <p:cNvPr id="5" name="Rectangle à coins arrondis 4"/>
          <p:cNvSpPr/>
          <p:nvPr/>
        </p:nvSpPr>
        <p:spPr>
          <a:xfrm>
            <a:off x="-6801" y="4467946"/>
            <a:ext cx="3883488" cy="236912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Applications au-delà de l'astronomie :</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Communications optiques avec les satellites</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Communications cryptées quantiques</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Ophtalmologie</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Microscopie/imagerie médicale</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Systèmes embarqués critiques en temps réel</a:t>
            </a:r>
          </a:p>
        </p:txBody>
      </p:sp>
      <p:pic>
        <p:nvPicPr>
          <p:cNvPr id="2" name="Image 1"/>
          <p:cNvPicPr>
            <a:picLocks noChangeAspect="1"/>
          </p:cNvPicPr>
          <p:nvPr/>
        </p:nvPicPr>
        <p:blipFill>
          <a:blip r:embed="rId2"/>
          <a:stretch>
            <a:fillRect/>
          </a:stretch>
        </p:blipFill>
        <p:spPr>
          <a:xfrm>
            <a:off x="4035161" y="4587214"/>
            <a:ext cx="3883489" cy="2078916"/>
          </a:xfrm>
          <a:prstGeom prst="rect">
            <a:avLst/>
          </a:prstGeom>
        </p:spPr>
      </p:pic>
      <p:sp>
        <p:nvSpPr>
          <p:cNvPr id="6" name="Rectangle à coins arrondis 5"/>
          <p:cNvSpPr/>
          <p:nvPr/>
        </p:nvSpPr>
        <p:spPr>
          <a:xfrm>
            <a:off x="7986792" y="4368556"/>
            <a:ext cx="4159086" cy="236912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Nouveaux défis technologiques pour imager une Terre</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Gain d'un facteur 10 en précision </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Gain d'un facteur 20 en complexité</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Gain d'un facteur 1000 en contraste</a:t>
            </a:r>
          </a:p>
          <a:p>
            <a:pPr marL="285750" lvl="0" indent="-285750" eaLnBrk="0" fontAlgn="base" hangingPunct="0">
              <a:spcBef>
                <a:spcPct val="0"/>
              </a:spcBef>
              <a:spcAft>
                <a:spcPct val="0"/>
              </a:spcAft>
              <a:buFont typeface="Wingdings" panose="05000000000000000000" pitchFamily="2" charset="2"/>
              <a:buChar char="Ø"/>
            </a:pPr>
            <a:r>
              <a:rPr lang="fr-FR" altLang="fr-FR" sz="1600" dirty="0">
                <a:solidFill>
                  <a:prstClr val="black"/>
                </a:solidFill>
              </a:rPr>
              <a:t>Gain d'un facteur 5 en résolution angulaire</a:t>
            </a:r>
          </a:p>
        </p:txBody>
      </p:sp>
      <p:sp>
        <p:nvSpPr>
          <p:cNvPr id="7" name="Rectangle à coins arrondis 5">
            <a:extLst>
              <a:ext uri="{FF2B5EF4-FFF2-40B4-BE49-F238E27FC236}">
                <a16:creationId xmlns:a16="http://schemas.microsoft.com/office/drawing/2014/main" id="{2B48935A-D7C3-0A4D-ED85-604A8F87C8F2}"/>
              </a:ext>
            </a:extLst>
          </p:cNvPr>
          <p:cNvSpPr/>
          <p:nvPr/>
        </p:nvSpPr>
        <p:spPr>
          <a:xfrm>
            <a:off x="9757241" y="1164353"/>
            <a:ext cx="2302412" cy="183716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fr-FR" altLang="fr-FR" sz="1600" b="1" dirty="0">
                <a:solidFill>
                  <a:prstClr val="black"/>
                </a:solidFill>
              </a:rPr>
              <a:t>Défi technique </a:t>
            </a:r>
            <a:r>
              <a:rPr lang="fr-FR" altLang="fr-FR" sz="1600" dirty="0">
                <a:solidFill>
                  <a:prstClr val="black"/>
                </a:solidFill>
              </a:rPr>
              <a:t>: Développer de nouveaux instruments pour les contrastes élevés avec une résolution spectrale moyenne à haute </a:t>
            </a:r>
          </a:p>
        </p:txBody>
      </p:sp>
    </p:spTree>
    <p:extLst>
      <p:ext uri="{BB962C8B-B14F-4D97-AF65-F5344CB8AC3E}">
        <p14:creationId xmlns:p14="http://schemas.microsoft.com/office/powerpoint/2010/main" val="62800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65A960-D58F-BBF7-D2DB-715395F622B4}"/>
              </a:ext>
            </a:extLst>
          </p:cNvPr>
          <p:cNvSpPr>
            <a:spLocks noGrp="1"/>
          </p:cNvSpPr>
          <p:nvPr>
            <p:ph type="title"/>
          </p:nvPr>
        </p:nvSpPr>
        <p:spPr/>
        <p:txBody>
          <a:bodyPr/>
          <a:lstStyle/>
          <a:p>
            <a:endParaRPr lang="fr-FR"/>
          </a:p>
        </p:txBody>
      </p:sp>
      <p:sp>
        <p:nvSpPr>
          <p:cNvPr id="4" name="Rectangle à coins arrondis 3">
            <a:extLst>
              <a:ext uri="{FF2B5EF4-FFF2-40B4-BE49-F238E27FC236}">
                <a16:creationId xmlns:a16="http://schemas.microsoft.com/office/drawing/2014/main" id="{B0F98A8F-6090-7022-AEEF-CF150B7AC339}"/>
              </a:ext>
            </a:extLst>
          </p:cNvPr>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Futur de l’Instrumentation HCI Sol</a:t>
            </a:r>
          </a:p>
        </p:txBody>
      </p:sp>
      <p:grpSp>
        <p:nvGrpSpPr>
          <p:cNvPr id="6" name="Grouper">
            <a:extLst>
              <a:ext uri="{FF2B5EF4-FFF2-40B4-BE49-F238E27FC236}">
                <a16:creationId xmlns:a16="http://schemas.microsoft.com/office/drawing/2014/main" id="{0024CC9D-351A-E068-B1EF-792C6C79CE96}"/>
              </a:ext>
            </a:extLst>
          </p:cNvPr>
          <p:cNvGrpSpPr/>
          <p:nvPr/>
        </p:nvGrpSpPr>
        <p:grpSpPr>
          <a:xfrm>
            <a:off x="7672366" y="1328568"/>
            <a:ext cx="4314011" cy="2714077"/>
            <a:chOff x="331470" y="108562"/>
            <a:chExt cx="4314010" cy="2714076"/>
          </a:xfrm>
        </p:grpSpPr>
        <p:pic>
          <p:nvPicPr>
            <p:cNvPr id="7" name="pasted-image.png" descr="pasted-image.png">
              <a:extLst>
                <a:ext uri="{FF2B5EF4-FFF2-40B4-BE49-F238E27FC236}">
                  <a16:creationId xmlns:a16="http://schemas.microsoft.com/office/drawing/2014/main" id="{E4B9DDDB-72D3-308C-84A1-DB1A6F29A089}"/>
                </a:ext>
              </a:extLst>
            </p:cNvPr>
            <p:cNvPicPr>
              <a:picLocks noChangeAspect="1"/>
            </p:cNvPicPr>
            <p:nvPr/>
          </p:nvPicPr>
          <p:blipFill>
            <a:blip r:embed="rId2"/>
            <a:stretch>
              <a:fillRect/>
            </a:stretch>
          </p:blipFill>
          <p:spPr>
            <a:xfrm>
              <a:off x="331470" y="112618"/>
              <a:ext cx="2703694" cy="2027770"/>
            </a:xfrm>
            <a:prstGeom prst="rect">
              <a:avLst/>
            </a:prstGeom>
            <a:ln w="12700" cap="flat">
              <a:noFill/>
              <a:miter lim="400000"/>
            </a:ln>
            <a:effectLst/>
          </p:spPr>
        </p:pic>
        <p:pic>
          <p:nvPicPr>
            <p:cNvPr id="8" name="pasted-image.png" descr="pasted-image.png">
              <a:extLst>
                <a:ext uri="{FF2B5EF4-FFF2-40B4-BE49-F238E27FC236}">
                  <a16:creationId xmlns:a16="http://schemas.microsoft.com/office/drawing/2014/main" id="{371CC7D5-3E6E-ACD5-2EA2-6D74BE00AE59}"/>
                </a:ext>
              </a:extLst>
            </p:cNvPr>
            <p:cNvPicPr>
              <a:picLocks noChangeAspect="1"/>
            </p:cNvPicPr>
            <p:nvPr/>
          </p:nvPicPr>
          <p:blipFill>
            <a:blip r:embed="rId3"/>
            <a:stretch>
              <a:fillRect/>
            </a:stretch>
          </p:blipFill>
          <p:spPr>
            <a:xfrm>
              <a:off x="3108698" y="108562"/>
              <a:ext cx="1536782" cy="2022486"/>
            </a:xfrm>
            <a:prstGeom prst="rect">
              <a:avLst/>
            </a:prstGeom>
            <a:ln w="12700" cap="flat">
              <a:noFill/>
              <a:miter lim="400000"/>
            </a:ln>
            <a:effectLst/>
          </p:spPr>
        </p:pic>
        <p:sp>
          <p:nvSpPr>
            <p:cNvPr id="9" name="Coronagraphy to attenuate the starlight invented by B. Lyot (1930)">
              <a:extLst>
                <a:ext uri="{FF2B5EF4-FFF2-40B4-BE49-F238E27FC236}">
                  <a16:creationId xmlns:a16="http://schemas.microsoft.com/office/drawing/2014/main" id="{0C3A80C2-35E3-C46F-2E6D-434356FF8425}"/>
                </a:ext>
              </a:extLst>
            </p:cNvPr>
            <p:cNvSpPr txBox="1"/>
            <p:nvPr/>
          </p:nvSpPr>
          <p:spPr>
            <a:xfrm>
              <a:off x="1106289" y="2172835"/>
              <a:ext cx="3533542" cy="649803"/>
            </a:xfrm>
            <a:prstGeom prst="rect">
              <a:avLst/>
            </a:prstGeom>
            <a:solidFill>
              <a:schemeClr val="accent2"/>
            </a:solidFill>
            <a:ln w="12700" cap="flat">
              <a:solidFill>
                <a:srgbClr val="24384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1600">
                  <a:solidFill>
                    <a:srgbClr val="FFFFFF"/>
                  </a:solidFill>
                </a:defRPr>
              </a:pPr>
              <a:r>
                <a:rPr b="1">
                  <a:solidFill>
                    <a:srgbClr val="FF2600"/>
                  </a:solidFill>
                </a:rPr>
                <a:t>Coronagraphy</a:t>
              </a:r>
              <a:r>
                <a:t> to attenuate the starlight invented by B. Lyot (1930)</a:t>
              </a:r>
            </a:p>
          </p:txBody>
        </p:sp>
      </p:grpSp>
      <p:grpSp>
        <p:nvGrpSpPr>
          <p:cNvPr id="10" name="Grouper">
            <a:extLst>
              <a:ext uri="{FF2B5EF4-FFF2-40B4-BE49-F238E27FC236}">
                <a16:creationId xmlns:a16="http://schemas.microsoft.com/office/drawing/2014/main" id="{F89EC2C0-B7E2-12AC-5A73-C1F503577C3A}"/>
              </a:ext>
            </a:extLst>
          </p:cNvPr>
          <p:cNvGrpSpPr/>
          <p:nvPr/>
        </p:nvGrpSpPr>
        <p:grpSpPr>
          <a:xfrm>
            <a:off x="3919134" y="2328390"/>
            <a:ext cx="3580955" cy="3027252"/>
            <a:chOff x="0" y="0"/>
            <a:chExt cx="3580953" cy="3027250"/>
          </a:xfrm>
        </p:grpSpPr>
        <p:sp>
          <p:nvSpPr>
            <p:cNvPr id="11" name="Grouper">
              <a:extLst>
                <a:ext uri="{FF2B5EF4-FFF2-40B4-BE49-F238E27FC236}">
                  <a16:creationId xmlns:a16="http://schemas.microsoft.com/office/drawing/2014/main" id="{9F58C08B-04C6-9A56-1BC6-E916BA59275C}"/>
                </a:ext>
              </a:extLst>
            </p:cNvPr>
            <p:cNvSpPr txBox="1"/>
            <p:nvPr/>
          </p:nvSpPr>
          <p:spPr>
            <a:xfrm>
              <a:off x="10895" y="2504248"/>
              <a:ext cx="3570059" cy="523003"/>
            </a:xfrm>
            <a:prstGeom prst="rect">
              <a:avLst/>
            </a:prstGeom>
            <a:solidFill>
              <a:schemeClr val="accent2"/>
            </a:solidFill>
            <a:ln w="12700" cap="flat">
              <a:solidFill>
                <a:srgbClr val="24384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1600">
                  <a:solidFill>
                    <a:srgbClr val="FFFFFF"/>
                  </a:solidFill>
                </a:defRPr>
              </a:pPr>
              <a:r>
                <a:rPr b="1">
                  <a:solidFill>
                    <a:srgbClr val="FF2600"/>
                  </a:solidFill>
                </a:rPr>
                <a:t>interferometry</a:t>
              </a:r>
              <a:r>
                <a:t> to gain angular resolution</a:t>
              </a:r>
            </a:p>
          </p:txBody>
        </p:sp>
        <p:pic>
          <p:nvPicPr>
            <p:cNvPr id="12" name="Image" descr="Image">
              <a:extLst>
                <a:ext uri="{FF2B5EF4-FFF2-40B4-BE49-F238E27FC236}">
                  <a16:creationId xmlns:a16="http://schemas.microsoft.com/office/drawing/2014/main" id="{6BAAEB7B-C5C1-5587-43AB-D97C5F2CE9DB}"/>
                </a:ext>
              </a:extLst>
            </p:cNvPr>
            <p:cNvPicPr>
              <a:picLocks noChangeAspect="1"/>
            </p:cNvPicPr>
            <p:nvPr/>
          </p:nvPicPr>
          <p:blipFill>
            <a:blip r:embed="rId4"/>
            <a:stretch>
              <a:fillRect/>
            </a:stretch>
          </p:blipFill>
          <p:spPr>
            <a:xfrm>
              <a:off x="0" y="0"/>
              <a:ext cx="2703693" cy="2462895"/>
            </a:xfrm>
            <a:prstGeom prst="rect">
              <a:avLst/>
            </a:prstGeom>
            <a:ln w="12700" cap="flat">
              <a:noFill/>
              <a:miter lim="400000"/>
            </a:ln>
            <a:effectLst/>
          </p:spPr>
        </p:pic>
      </p:grpSp>
      <p:grpSp>
        <p:nvGrpSpPr>
          <p:cNvPr id="13" name="Grouper">
            <a:extLst>
              <a:ext uri="{FF2B5EF4-FFF2-40B4-BE49-F238E27FC236}">
                <a16:creationId xmlns:a16="http://schemas.microsoft.com/office/drawing/2014/main" id="{68BDE7F2-9438-3A17-36E9-9ECEA4EA6A70}"/>
              </a:ext>
            </a:extLst>
          </p:cNvPr>
          <p:cNvGrpSpPr/>
          <p:nvPr/>
        </p:nvGrpSpPr>
        <p:grpSpPr>
          <a:xfrm>
            <a:off x="140946" y="1211127"/>
            <a:ext cx="2777229" cy="2545475"/>
            <a:chOff x="0" y="0"/>
            <a:chExt cx="2777224" cy="2545473"/>
          </a:xfrm>
        </p:grpSpPr>
        <p:pic>
          <p:nvPicPr>
            <p:cNvPr id="14" name="droppedImage.tiff" descr="droppedImage.tiff">
              <a:extLst>
                <a:ext uri="{FF2B5EF4-FFF2-40B4-BE49-F238E27FC236}">
                  <a16:creationId xmlns:a16="http://schemas.microsoft.com/office/drawing/2014/main" id="{466E5696-BF10-F6EE-1B47-CED70B2EC2AC}"/>
                </a:ext>
              </a:extLst>
            </p:cNvPr>
            <p:cNvPicPr>
              <a:picLocks noChangeAspect="1"/>
            </p:cNvPicPr>
            <p:nvPr/>
          </p:nvPicPr>
          <p:blipFill>
            <a:blip r:embed="rId5"/>
            <a:stretch>
              <a:fillRect/>
            </a:stretch>
          </p:blipFill>
          <p:spPr>
            <a:xfrm>
              <a:off x="509005" y="244060"/>
              <a:ext cx="1960395" cy="1960396"/>
            </a:xfrm>
            <a:prstGeom prst="rect">
              <a:avLst/>
            </a:prstGeom>
            <a:ln w="12700" cap="flat">
              <a:noFill/>
              <a:miter lim="400000"/>
            </a:ln>
            <a:effectLst/>
          </p:spPr>
        </p:pic>
        <p:sp>
          <p:nvSpPr>
            <p:cNvPr id="15" name="Ovale">
              <a:extLst>
                <a:ext uri="{FF2B5EF4-FFF2-40B4-BE49-F238E27FC236}">
                  <a16:creationId xmlns:a16="http://schemas.microsoft.com/office/drawing/2014/main" id="{C03871A7-3D8C-F324-F164-C3F0319DAE27}"/>
                </a:ext>
              </a:extLst>
            </p:cNvPr>
            <p:cNvSpPr/>
            <p:nvPr/>
          </p:nvSpPr>
          <p:spPr>
            <a:xfrm>
              <a:off x="182362" y="0"/>
              <a:ext cx="2594863" cy="2545474"/>
            </a:xfrm>
            <a:prstGeom prst="ellipse">
              <a:avLst/>
            </a:prstGeom>
            <a:gradFill flip="none" rotWithShape="1">
              <a:gsLst>
                <a:gs pos="0">
                  <a:srgbClr val="0095FF">
                    <a:alpha val="60000"/>
                  </a:srgbClr>
                </a:gs>
                <a:gs pos="83937">
                  <a:srgbClr val="7FCAFF">
                    <a:alpha val="60000"/>
                  </a:srgbClr>
                </a:gs>
                <a:gs pos="100000">
                  <a:srgbClr val="FFFFFF">
                    <a:alpha val="60000"/>
                  </a:srgbClr>
                </a:gs>
              </a:gsLst>
              <a:path path="shape">
                <a:fillToRect l="50000" t="50000" r="50000" b="50000"/>
              </a:path>
            </a:gradFill>
            <a:ln w="12700" cap="flat">
              <a:noFill/>
              <a:miter lim="400000"/>
            </a:ln>
            <a:effectLst/>
          </p:spPr>
          <p:txBody>
            <a:bodyPr wrap="square" lIns="50800" tIns="50800" rIns="50800" bIns="50800" numCol="1" anchor="ctr">
              <a:noAutofit/>
            </a:bodyPr>
            <a:lstStyle/>
            <a:p>
              <a:pPr algn="ctr" defTabSz="584200">
                <a:defRPr sz="36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
          <p:nvSpPr>
            <p:cNvPr id="16" name="Ligne">
              <a:extLst>
                <a:ext uri="{FF2B5EF4-FFF2-40B4-BE49-F238E27FC236}">
                  <a16:creationId xmlns:a16="http://schemas.microsoft.com/office/drawing/2014/main" id="{ADBD9DCC-5B71-8DEF-6D8C-8522B97B61AF}"/>
                </a:ext>
              </a:extLst>
            </p:cNvPr>
            <p:cNvSpPr/>
            <p:nvPr/>
          </p:nvSpPr>
          <p:spPr>
            <a:xfrm flipH="1">
              <a:off x="127906" y="428044"/>
              <a:ext cx="1" cy="1783099"/>
            </a:xfrm>
            <a:prstGeom prst="line">
              <a:avLst/>
            </a:prstGeom>
            <a:noFill/>
            <a:ln w="63500" cap="flat">
              <a:solidFill>
                <a:srgbClr val="FFFB35"/>
              </a:solidFill>
              <a:prstDash val="solid"/>
              <a:miter lim="400000"/>
            </a:ln>
            <a:effectLst>
              <a:outerShdw blurRad="76200" dist="50800" rotWithShape="0">
                <a:srgbClr val="000000">
                  <a:alpha val="30000"/>
                </a:srgbClr>
              </a:outerShdw>
            </a:effectLst>
          </p:spPr>
          <p:txBody>
            <a:bodyPr wrap="square" lIns="0" tIns="0" rIns="0" bIns="0" numCol="1" anchor="t">
              <a:noAutofit/>
            </a:bodyPr>
            <a:lstStyle/>
            <a:p>
              <a:pPr defTabSz="457200">
                <a:defRPr sz="1200">
                  <a:solidFill>
                    <a:srgbClr val="000000"/>
                  </a:solidFill>
                  <a:latin typeface="+mj-lt"/>
                  <a:ea typeface="+mj-ea"/>
                  <a:cs typeface="+mj-cs"/>
                  <a:sym typeface="Helvetica"/>
                </a:defRPr>
              </a:pPr>
              <a:endParaRPr/>
            </a:p>
          </p:txBody>
        </p:sp>
        <p:sp>
          <p:nvSpPr>
            <p:cNvPr id="17" name="Ligne">
              <a:extLst>
                <a:ext uri="{FF2B5EF4-FFF2-40B4-BE49-F238E27FC236}">
                  <a16:creationId xmlns:a16="http://schemas.microsoft.com/office/drawing/2014/main" id="{B9CE41BF-A1AE-5B10-431D-60E74889B08B}"/>
                </a:ext>
              </a:extLst>
            </p:cNvPr>
            <p:cNvSpPr/>
            <p:nvPr/>
          </p:nvSpPr>
          <p:spPr>
            <a:xfrm flipH="1">
              <a:off x="258346" y="429311"/>
              <a:ext cx="1" cy="1783098"/>
            </a:xfrm>
            <a:prstGeom prst="line">
              <a:avLst/>
            </a:prstGeom>
            <a:noFill/>
            <a:ln w="63500" cap="flat">
              <a:solidFill>
                <a:srgbClr val="FFFB35"/>
              </a:solidFill>
              <a:prstDash val="solid"/>
              <a:miter lim="400000"/>
            </a:ln>
            <a:effectLst>
              <a:outerShdw blurRad="76200" dist="50800" rotWithShape="0">
                <a:srgbClr val="000000">
                  <a:alpha val="30000"/>
                </a:srgbClr>
              </a:outerShdw>
            </a:effectLst>
          </p:spPr>
          <p:txBody>
            <a:bodyPr wrap="square" lIns="0" tIns="0" rIns="0" bIns="0" numCol="1" anchor="t">
              <a:noAutofit/>
            </a:bodyPr>
            <a:lstStyle/>
            <a:p>
              <a:pPr defTabSz="457200">
                <a:defRPr sz="1200">
                  <a:solidFill>
                    <a:srgbClr val="000000"/>
                  </a:solidFill>
                  <a:latin typeface="+mj-lt"/>
                  <a:ea typeface="+mj-ea"/>
                  <a:cs typeface="+mj-cs"/>
                  <a:sym typeface="Helvetica"/>
                </a:defRPr>
              </a:pPr>
              <a:endParaRPr/>
            </a:p>
          </p:txBody>
        </p:sp>
        <p:sp>
          <p:nvSpPr>
            <p:cNvPr id="18" name="Ligne">
              <a:extLst>
                <a:ext uri="{FF2B5EF4-FFF2-40B4-BE49-F238E27FC236}">
                  <a16:creationId xmlns:a16="http://schemas.microsoft.com/office/drawing/2014/main" id="{132EBBFE-B2C5-1D64-EDF5-6EC2239A1332}"/>
                </a:ext>
              </a:extLst>
            </p:cNvPr>
            <p:cNvSpPr/>
            <p:nvPr/>
          </p:nvSpPr>
          <p:spPr>
            <a:xfrm flipH="1">
              <a:off x="372322" y="429311"/>
              <a:ext cx="1" cy="1783098"/>
            </a:xfrm>
            <a:prstGeom prst="line">
              <a:avLst/>
            </a:prstGeom>
            <a:noFill/>
            <a:ln w="63500" cap="flat">
              <a:solidFill>
                <a:srgbClr val="FFFB35"/>
              </a:solidFill>
              <a:prstDash val="solid"/>
              <a:miter lim="400000"/>
            </a:ln>
            <a:effectLst>
              <a:outerShdw blurRad="76200" dist="50800" rotWithShape="0">
                <a:srgbClr val="000000">
                  <a:alpha val="30000"/>
                </a:srgbClr>
              </a:outerShdw>
            </a:effectLst>
          </p:spPr>
          <p:txBody>
            <a:bodyPr wrap="square" lIns="0" tIns="0" rIns="0" bIns="0" numCol="1" anchor="t">
              <a:noAutofit/>
            </a:bodyPr>
            <a:lstStyle/>
            <a:p>
              <a:pPr defTabSz="457200">
                <a:defRPr sz="1200">
                  <a:solidFill>
                    <a:srgbClr val="000000"/>
                  </a:solidFill>
                  <a:latin typeface="+mj-lt"/>
                  <a:ea typeface="+mj-ea"/>
                  <a:cs typeface="+mj-cs"/>
                  <a:sym typeface="Helvetica"/>
                </a:defRPr>
              </a:pPr>
              <a:endParaRPr/>
            </a:p>
          </p:txBody>
        </p:sp>
        <p:sp>
          <p:nvSpPr>
            <p:cNvPr id="19" name="Ligne">
              <a:extLst>
                <a:ext uri="{FF2B5EF4-FFF2-40B4-BE49-F238E27FC236}">
                  <a16:creationId xmlns:a16="http://schemas.microsoft.com/office/drawing/2014/main" id="{7AF5DF45-9370-5323-B020-71F2B25A90E6}"/>
                </a:ext>
              </a:extLst>
            </p:cNvPr>
            <p:cNvSpPr/>
            <p:nvPr/>
          </p:nvSpPr>
          <p:spPr>
            <a:xfrm flipH="1">
              <a:off x="-1" y="429311"/>
              <a:ext cx="2" cy="1783098"/>
            </a:xfrm>
            <a:prstGeom prst="line">
              <a:avLst/>
            </a:prstGeom>
            <a:noFill/>
            <a:ln w="63500" cap="flat">
              <a:solidFill>
                <a:srgbClr val="FFFB35"/>
              </a:solidFill>
              <a:prstDash val="solid"/>
              <a:miter lim="400000"/>
            </a:ln>
            <a:effectLst>
              <a:outerShdw blurRad="76200" dist="50800" rotWithShape="0">
                <a:srgbClr val="000000">
                  <a:alpha val="30000"/>
                </a:srgbClr>
              </a:outerShdw>
            </a:effectLst>
          </p:spPr>
          <p:txBody>
            <a:bodyPr wrap="square" lIns="0" tIns="0" rIns="0" bIns="0" numCol="1" anchor="t">
              <a:noAutofit/>
            </a:bodyPr>
            <a:lstStyle/>
            <a:p>
              <a:pPr defTabSz="457200">
                <a:defRPr sz="1200">
                  <a:solidFill>
                    <a:srgbClr val="000000"/>
                  </a:solidFill>
                  <a:latin typeface="+mj-lt"/>
                  <a:ea typeface="+mj-ea"/>
                  <a:cs typeface="+mj-cs"/>
                  <a:sym typeface="Helvetica"/>
                </a:defRPr>
              </a:pPr>
              <a:endParaRPr/>
            </a:p>
          </p:txBody>
        </p:sp>
        <p:sp>
          <p:nvSpPr>
            <p:cNvPr id="20" name="Ligne">
              <a:extLst>
                <a:ext uri="{FF2B5EF4-FFF2-40B4-BE49-F238E27FC236}">
                  <a16:creationId xmlns:a16="http://schemas.microsoft.com/office/drawing/2014/main" id="{B0BABDE5-58FC-BFFF-9AAC-CC7E3A5FE502}"/>
                </a:ext>
              </a:extLst>
            </p:cNvPr>
            <p:cNvSpPr/>
            <p:nvPr/>
          </p:nvSpPr>
          <p:spPr>
            <a:xfrm>
              <a:off x="599642" y="435643"/>
              <a:ext cx="132973" cy="1766635"/>
            </a:xfrm>
            <a:custGeom>
              <a:avLst/>
              <a:gdLst/>
              <a:ahLst/>
              <a:cxnLst>
                <a:cxn ang="0">
                  <a:pos x="wd2" y="hd2"/>
                </a:cxn>
                <a:cxn ang="5400000">
                  <a:pos x="wd2" y="hd2"/>
                </a:cxn>
                <a:cxn ang="10800000">
                  <a:pos x="wd2" y="hd2"/>
                </a:cxn>
                <a:cxn ang="16200000">
                  <a:pos x="wd2" y="hd2"/>
                </a:cxn>
              </a:cxnLst>
              <a:rect l="0" t="0" r="r" b="b"/>
              <a:pathLst>
                <a:path w="21600" h="21600" extrusionOk="0">
                  <a:moveTo>
                    <a:pt x="15785" y="21600"/>
                  </a:moveTo>
                  <a:lnTo>
                    <a:pt x="15785" y="20152"/>
                  </a:lnTo>
                  <a:lnTo>
                    <a:pt x="21600" y="19333"/>
                  </a:lnTo>
                  <a:lnTo>
                    <a:pt x="21600" y="17570"/>
                  </a:lnTo>
                  <a:lnTo>
                    <a:pt x="17446" y="16121"/>
                  </a:lnTo>
                  <a:lnTo>
                    <a:pt x="10800" y="15177"/>
                  </a:lnTo>
                  <a:lnTo>
                    <a:pt x="10800" y="12721"/>
                  </a:lnTo>
                  <a:lnTo>
                    <a:pt x="17446" y="12469"/>
                  </a:lnTo>
                  <a:lnTo>
                    <a:pt x="19938" y="10643"/>
                  </a:lnTo>
                  <a:lnTo>
                    <a:pt x="17446" y="8942"/>
                  </a:lnTo>
                  <a:lnTo>
                    <a:pt x="6646" y="7998"/>
                  </a:lnTo>
                  <a:lnTo>
                    <a:pt x="13292" y="7746"/>
                  </a:lnTo>
                  <a:lnTo>
                    <a:pt x="19938" y="7557"/>
                  </a:lnTo>
                  <a:lnTo>
                    <a:pt x="13292" y="6738"/>
                  </a:lnTo>
                  <a:lnTo>
                    <a:pt x="12462" y="5857"/>
                  </a:lnTo>
                  <a:lnTo>
                    <a:pt x="20769" y="5605"/>
                  </a:lnTo>
                  <a:lnTo>
                    <a:pt x="11631" y="4093"/>
                  </a:lnTo>
                  <a:lnTo>
                    <a:pt x="0" y="2456"/>
                  </a:lnTo>
                  <a:lnTo>
                    <a:pt x="6646" y="1574"/>
                  </a:lnTo>
                  <a:lnTo>
                    <a:pt x="14954" y="0"/>
                  </a:lnTo>
                </a:path>
              </a:pathLst>
            </a:custGeom>
            <a:noFill/>
            <a:ln w="50800" cap="flat">
              <a:solidFill>
                <a:srgbClr val="FFFB35"/>
              </a:solidFill>
              <a:prstDash val="solid"/>
              <a:miter lim="400000"/>
            </a:ln>
            <a:effectLst>
              <a:outerShdw blurRad="76200" dist="50800" rotWithShape="0">
                <a:srgbClr val="000000">
                  <a:alpha val="30000"/>
                </a:srgbClr>
              </a:outerShdw>
            </a:effectLst>
          </p:spPr>
          <p:txBody>
            <a:bodyPr wrap="square" lIns="50800" tIns="50800" rIns="50800" bIns="50800" numCol="1" anchor="ctr">
              <a:noAutofit/>
            </a:bodyPr>
            <a:lstStyle/>
            <a:p>
              <a:pPr algn="ctr" defTabSz="584200">
                <a:defRPr sz="3600">
                  <a:solidFill>
                    <a:srgbClr val="818181"/>
                  </a:solidFill>
                  <a:latin typeface="Palatino"/>
                  <a:ea typeface="Palatino"/>
                  <a:cs typeface="Palatino"/>
                  <a:sym typeface="Palatino"/>
                </a:defRPr>
              </a:pPr>
              <a:endParaRPr/>
            </a:p>
          </p:txBody>
        </p:sp>
        <p:sp>
          <p:nvSpPr>
            <p:cNvPr id="21" name="Ligne">
              <a:extLst>
                <a:ext uri="{FF2B5EF4-FFF2-40B4-BE49-F238E27FC236}">
                  <a16:creationId xmlns:a16="http://schemas.microsoft.com/office/drawing/2014/main" id="{2C04D0FB-4E55-0356-A304-7DF836DA0E56}"/>
                </a:ext>
              </a:extLst>
            </p:cNvPr>
            <p:cNvSpPr/>
            <p:nvPr/>
          </p:nvSpPr>
          <p:spPr>
            <a:xfrm>
              <a:off x="759842" y="437542"/>
              <a:ext cx="189962" cy="1762836"/>
            </a:xfrm>
            <a:custGeom>
              <a:avLst/>
              <a:gdLst/>
              <a:ahLst/>
              <a:cxnLst>
                <a:cxn ang="0">
                  <a:pos x="wd2" y="hd2"/>
                </a:cxn>
                <a:cxn ang="5400000">
                  <a:pos x="wd2" y="hd2"/>
                </a:cxn>
                <a:cxn ang="10800000">
                  <a:pos x="wd2" y="hd2"/>
                </a:cxn>
                <a:cxn ang="16200000">
                  <a:pos x="wd2" y="hd2"/>
                </a:cxn>
              </a:cxnLst>
              <a:rect l="0" t="0" r="r" b="b"/>
              <a:pathLst>
                <a:path w="21600" h="21600" extrusionOk="0">
                  <a:moveTo>
                    <a:pt x="15785" y="21600"/>
                  </a:moveTo>
                  <a:lnTo>
                    <a:pt x="15785" y="20152"/>
                  </a:lnTo>
                  <a:lnTo>
                    <a:pt x="21600" y="19333"/>
                  </a:lnTo>
                  <a:lnTo>
                    <a:pt x="21600" y="17570"/>
                  </a:lnTo>
                  <a:lnTo>
                    <a:pt x="17446" y="16121"/>
                  </a:lnTo>
                  <a:lnTo>
                    <a:pt x="10800" y="15177"/>
                  </a:lnTo>
                  <a:lnTo>
                    <a:pt x="10800" y="12721"/>
                  </a:lnTo>
                  <a:lnTo>
                    <a:pt x="17446" y="12469"/>
                  </a:lnTo>
                  <a:lnTo>
                    <a:pt x="19938" y="10643"/>
                  </a:lnTo>
                  <a:lnTo>
                    <a:pt x="17446" y="8942"/>
                  </a:lnTo>
                  <a:lnTo>
                    <a:pt x="6646" y="7998"/>
                  </a:lnTo>
                  <a:lnTo>
                    <a:pt x="13292" y="7746"/>
                  </a:lnTo>
                  <a:lnTo>
                    <a:pt x="19938" y="7557"/>
                  </a:lnTo>
                  <a:lnTo>
                    <a:pt x="13292" y="6738"/>
                  </a:lnTo>
                  <a:lnTo>
                    <a:pt x="12462" y="5857"/>
                  </a:lnTo>
                  <a:lnTo>
                    <a:pt x="20769" y="5605"/>
                  </a:lnTo>
                  <a:lnTo>
                    <a:pt x="11631" y="4093"/>
                  </a:lnTo>
                  <a:lnTo>
                    <a:pt x="0" y="2456"/>
                  </a:lnTo>
                  <a:lnTo>
                    <a:pt x="6646" y="1574"/>
                  </a:lnTo>
                  <a:lnTo>
                    <a:pt x="14954" y="0"/>
                  </a:lnTo>
                </a:path>
              </a:pathLst>
            </a:custGeom>
            <a:noFill/>
            <a:ln w="50800" cap="flat">
              <a:solidFill>
                <a:srgbClr val="FFFB35"/>
              </a:solidFill>
              <a:prstDash val="solid"/>
              <a:miter lim="400000"/>
            </a:ln>
            <a:effectLst>
              <a:outerShdw blurRad="76200" dist="50800" rotWithShape="0">
                <a:srgbClr val="000000">
                  <a:alpha val="30000"/>
                </a:srgbClr>
              </a:outerShdw>
            </a:effectLst>
          </p:spPr>
          <p:txBody>
            <a:bodyPr wrap="square" lIns="50800" tIns="50800" rIns="50800" bIns="50800" numCol="1" anchor="ctr">
              <a:noAutofit/>
            </a:bodyPr>
            <a:lstStyle/>
            <a:p>
              <a:pPr algn="ctr" defTabSz="584200">
                <a:defRPr sz="3600">
                  <a:solidFill>
                    <a:srgbClr val="818181"/>
                  </a:solidFill>
                  <a:latin typeface="Palatino"/>
                  <a:ea typeface="Palatino"/>
                  <a:cs typeface="Palatino"/>
                  <a:sym typeface="Palatino"/>
                </a:defRPr>
              </a:pPr>
              <a:endParaRPr/>
            </a:p>
          </p:txBody>
        </p:sp>
        <p:sp>
          <p:nvSpPr>
            <p:cNvPr id="22" name="Ligne">
              <a:extLst>
                <a:ext uri="{FF2B5EF4-FFF2-40B4-BE49-F238E27FC236}">
                  <a16:creationId xmlns:a16="http://schemas.microsoft.com/office/drawing/2014/main" id="{C7C8AE94-408B-7821-48B1-C24B8A3ECC50}"/>
                </a:ext>
              </a:extLst>
            </p:cNvPr>
            <p:cNvSpPr/>
            <p:nvPr/>
          </p:nvSpPr>
          <p:spPr>
            <a:xfrm>
              <a:off x="676259" y="437542"/>
              <a:ext cx="155769" cy="1762836"/>
            </a:xfrm>
            <a:custGeom>
              <a:avLst/>
              <a:gdLst/>
              <a:ahLst/>
              <a:cxnLst>
                <a:cxn ang="0">
                  <a:pos x="wd2" y="hd2"/>
                </a:cxn>
                <a:cxn ang="5400000">
                  <a:pos x="wd2" y="hd2"/>
                </a:cxn>
                <a:cxn ang="10800000">
                  <a:pos x="wd2" y="hd2"/>
                </a:cxn>
                <a:cxn ang="16200000">
                  <a:pos x="wd2" y="hd2"/>
                </a:cxn>
              </a:cxnLst>
              <a:rect l="0" t="0" r="r" b="b"/>
              <a:pathLst>
                <a:path w="21600" h="21600" extrusionOk="0">
                  <a:moveTo>
                    <a:pt x="15785" y="21600"/>
                  </a:moveTo>
                  <a:lnTo>
                    <a:pt x="15785" y="20152"/>
                  </a:lnTo>
                  <a:lnTo>
                    <a:pt x="21600" y="19333"/>
                  </a:lnTo>
                  <a:lnTo>
                    <a:pt x="21600" y="17570"/>
                  </a:lnTo>
                  <a:lnTo>
                    <a:pt x="17446" y="16121"/>
                  </a:lnTo>
                  <a:lnTo>
                    <a:pt x="10800" y="15177"/>
                  </a:lnTo>
                  <a:lnTo>
                    <a:pt x="10800" y="12721"/>
                  </a:lnTo>
                  <a:lnTo>
                    <a:pt x="17446" y="12469"/>
                  </a:lnTo>
                  <a:lnTo>
                    <a:pt x="19938" y="10643"/>
                  </a:lnTo>
                  <a:lnTo>
                    <a:pt x="17446" y="8942"/>
                  </a:lnTo>
                  <a:lnTo>
                    <a:pt x="6646" y="7998"/>
                  </a:lnTo>
                  <a:lnTo>
                    <a:pt x="13292" y="7746"/>
                  </a:lnTo>
                  <a:lnTo>
                    <a:pt x="19938" y="7557"/>
                  </a:lnTo>
                  <a:lnTo>
                    <a:pt x="13292" y="6738"/>
                  </a:lnTo>
                  <a:lnTo>
                    <a:pt x="12462" y="5857"/>
                  </a:lnTo>
                  <a:lnTo>
                    <a:pt x="20769" y="5605"/>
                  </a:lnTo>
                  <a:lnTo>
                    <a:pt x="11631" y="4093"/>
                  </a:lnTo>
                  <a:lnTo>
                    <a:pt x="0" y="2456"/>
                  </a:lnTo>
                  <a:lnTo>
                    <a:pt x="6646" y="1574"/>
                  </a:lnTo>
                  <a:lnTo>
                    <a:pt x="14954" y="0"/>
                  </a:lnTo>
                </a:path>
              </a:pathLst>
            </a:custGeom>
            <a:noFill/>
            <a:ln w="50800" cap="flat">
              <a:solidFill>
                <a:srgbClr val="FFFB35"/>
              </a:solidFill>
              <a:prstDash val="solid"/>
              <a:miter lim="400000"/>
            </a:ln>
            <a:effectLst>
              <a:outerShdw blurRad="76200" dist="50800" rotWithShape="0">
                <a:srgbClr val="000000">
                  <a:alpha val="30000"/>
                </a:srgbClr>
              </a:outerShdw>
            </a:effectLst>
          </p:spPr>
          <p:txBody>
            <a:bodyPr wrap="square" lIns="50800" tIns="50800" rIns="50800" bIns="50800" numCol="1" anchor="ctr">
              <a:noAutofit/>
            </a:bodyPr>
            <a:lstStyle/>
            <a:p>
              <a:pPr algn="ctr" defTabSz="584200">
                <a:defRPr sz="3600" b="1">
                  <a:solidFill>
                    <a:srgbClr val="818181"/>
                  </a:solidFill>
                  <a:latin typeface="Palatino"/>
                  <a:ea typeface="Palatino"/>
                  <a:cs typeface="Palatino"/>
                  <a:sym typeface="Palatino"/>
                </a:defRPr>
              </a:pPr>
              <a:endParaRPr/>
            </a:p>
          </p:txBody>
        </p:sp>
        <p:sp>
          <p:nvSpPr>
            <p:cNvPr id="23" name="Ligne">
              <a:extLst>
                <a:ext uri="{FF2B5EF4-FFF2-40B4-BE49-F238E27FC236}">
                  <a16:creationId xmlns:a16="http://schemas.microsoft.com/office/drawing/2014/main" id="{2438F4AC-C150-1422-D5A1-1AF9B9BC28F8}"/>
                </a:ext>
              </a:extLst>
            </p:cNvPr>
            <p:cNvSpPr/>
            <p:nvPr/>
          </p:nvSpPr>
          <p:spPr>
            <a:xfrm>
              <a:off x="550885" y="437542"/>
              <a:ext cx="68387" cy="1762836"/>
            </a:xfrm>
            <a:custGeom>
              <a:avLst/>
              <a:gdLst/>
              <a:ahLst/>
              <a:cxnLst>
                <a:cxn ang="0">
                  <a:pos x="wd2" y="hd2"/>
                </a:cxn>
                <a:cxn ang="5400000">
                  <a:pos x="wd2" y="hd2"/>
                </a:cxn>
                <a:cxn ang="10800000">
                  <a:pos x="wd2" y="hd2"/>
                </a:cxn>
                <a:cxn ang="16200000">
                  <a:pos x="wd2" y="hd2"/>
                </a:cxn>
              </a:cxnLst>
              <a:rect l="0" t="0" r="r" b="b"/>
              <a:pathLst>
                <a:path w="21600" h="21600" extrusionOk="0">
                  <a:moveTo>
                    <a:pt x="15785" y="21600"/>
                  </a:moveTo>
                  <a:lnTo>
                    <a:pt x="15785" y="20152"/>
                  </a:lnTo>
                  <a:lnTo>
                    <a:pt x="21600" y="19333"/>
                  </a:lnTo>
                  <a:lnTo>
                    <a:pt x="21600" y="17570"/>
                  </a:lnTo>
                  <a:lnTo>
                    <a:pt x="17446" y="16121"/>
                  </a:lnTo>
                  <a:lnTo>
                    <a:pt x="10800" y="15177"/>
                  </a:lnTo>
                  <a:lnTo>
                    <a:pt x="10800" y="12721"/>
                  </a:lnTo>
                  <a:lnTo>
                    <a:pt x="17446" y="12469"/>
                  </a:lnTo>
                  <a:lnTo>
                    <a:pt x="19938" y="10643"/>
                  </a:lnTo>
                  <a:lnTo>
                    <a:pt x="17446" y="8942"/>
                  </a:lnTo>
                  <a:lnTo>
                    <a:pt x="6646" y="7998"/>
                  </a:lnTo>
                  <a:lnTo>
                    <a:pt x="13292" y="7746"/>
                  </a:lnTo>
                  <a:lnTo>
                    <a:pt x="19938" y="7557"/>
                  </a:lnTo>
                  <a:lnTo>
                    <a:pt x="13292" y="6738"/>
                  </a:lnTo>
                  <a:lnTo>
                    <a:pt x="12462" y="5857"/>
                  </a:lnTo>
                  <a:lnTo>
                    <a:pt x="20769" y="5605"/>
                  </a:lnTo>
                  <a:lnTo>
                    <a:pt x="11631" y="4093"/>
                  </a:lnTo>
                  <a:lnTo>
                    <a:pt x="0" y="2456"/>
                  </a:lnTo>
                  <a:lnTo>
                    <a:pt x="6646" y="1574"/>
                  </a:lnTo>
                  <a:lnTo>
                    <a:pt x="14954" y="0"/>
                  </a:lnTo>
                </a:path>
              </a:pathLst>
            </a:custGeom>
            <a:noFill/>
            <a:ln w="50800" cap="flat">
              <a:solidFill>
                <a:srgbClr val="FFFB35"/>
              </a:solidFill>
              <a:prstDash val="solid"/>
              <a:miter lim="400000"/>
            </a:ln>
            <a:effectLst>
              <a:outerShdw blurRad="76200" dist="50800" rotWithShape="0">
                <a:srgbClr val="000000">
                  <a:alpha val="30000"/>
                </a:srgbClr>
              </a:outerShdw>
            </a:effectLst>
          </p:spPr>
          <p:txBody>
            <a:bodyPr wrap="square" lIns="50800" tIns="50800" rIns="50800" bIns="50800" numCol="1" anchor="ctr">
              <a:noAutofit/>
            </a:bodyPr>
            <a:lstStyle/>
            <a:p>
              <a:pPr algn="ctr" defTabSz="584200">
                <a:defRPr sz="3600">
                  <a:solidFill>
                    <a:srgbClr val="818181"/>
                  </a:solidFill>
                  <a:latin typeface="Palatino"/>
                  <a:ea typeface="Palatino"/>
                  <a:cs typeface="Palatino"/>
                  <a:sym typeface="Palatino"/>
                </a:defRPr>
              </a:pPr>
              <a:endParaRPr/>
            </a:p>
          </p:txBody>
        </p:sp>
        <p:sp>
          <p:nvSpPr>
            <p:cNvPr id="24" name="Ligne">
              <a:extLst>
                <a:ext uri="{FF2B5EF4-FFF2-40B4-BE49-F238E27FC236}">
                  <a16:creationId xmlns:a16="http://schemas.microsoft.com/office/drawing/2014/main" id="{C47D79E8-E69F-B6B7-1D27-209009DEF913}"/>
                </a:ext>
              </a:extLst>
            </p:cNvPr>
            <p:cNvSpPr/>
            <p:nvPr/>
          </p:nvSpPr>
          <p:spPr>
            <a:xfrm>
              <a:off x="448307" y="436909"/>
              <a:ext cx="41792" cy="1766636"/>
            </a:xfrm>
            <a:custGeom>
              <a:avLst/>
              <a:gdLst/>
              <a:ahLst/>
              <a:cxnLst>
                <a:cxn ang="0">
                  <a:pos x="wd2" y="hd2"/>
                </a:cxn>
                <a:cxn ang="5400000">
                  <a:pos x="wd2" y="hd2"/>
                </a:cxn>
                <a:cxn ang="10800000">
                  <a:pos x="wd2" y="hd2"/>
                </a:cxn>
                <a:cxn ang="16200000">
                  <a:pos x="wd2" y="hd2"/>
                </a:cxn>
              </a:cxnLst>
              <a:rect l="0" t="0" r="r" b="b"/>
              <a:pathLst>
                <a:path w="21600" h="21600" extrusionOk="0">
                  <a:moveTo>
                    <a:pt x="15785" y="21600"/>
                  </a:moveTo>
                  <a:lnTo>
                    <a:pt x="15785" y="20152"/>
                  </a:lnTo>
                  <a:lnTo>
                    <a:pt x="21600" y="19333"/>
                  </a:lnTo>
                  <a:lnTo>
                    <a:pt x="21600" y="17570"/>
                  </a:lnTo>
                  <a:lnTo>
                    <a:pt x="17446" y="16121"/>
                  </a:lnTo>
                  <a:lnTo>
                    <a:pt x="10800" y="15177"/>
                  </a:lnTo>
                  <a:lnTo>
                    <a:pt x="10800" y="12721"/>
                  </a:lnTo>
                  <a:lnTo>
                    <a:pt x="17446" y="12469"/>
                  </a:lnTo>
                  <a:lnTo>
                    <a:pt x="19938" y="10643"/>
                  </a:lnTo>
                  <a:lnTo>
                    <a:pt x="17446" y="8942"/>
                  </a:lnTo>
                  <a:lnTo>
                    <a:pt x="6646" y="7998"/>
                  </a:lnTo>
                  <a:lnTo>
                    <a:pt x="13292" y="7746"/>
                  </a:lnTo>
                  <a:lnTo>
                    <a:pt x="19938" y="7557"/>
                  </a:lnTo>
                  <a:lnTo>
                    <a:pt x="13292" y="6738"/>
                  </a:lnTo>
                  <a:lnTo>
                    <a:pt x="12462" y="5857"/>
                  </a:lnTo>
                  <a:lnTo>
                    <a:pt x="20769" y="5605"/>
                  </a:lnTo>
                  <a:lnTo>
                    <a:pt x="11631" y="4093"/>
                  </a:lnTo>
                  <a:lnTo>
                    <a:pt x="0" y="2456"/>
                  </a:lnTo>
                  <a:lnTo>
                    <a:pt x="6646" y="1574"/>
                  </a:lnTo>
                  <a:lnTo>
                    <a:pt x="14954" y="0"/>
                  </a:lnTo>
                </a:path>
              </a:pathLst>
            </a:custGeom>
            <a:noFill/>
            <a:ln w="50800" cap="flat">
              <a:solidFill>
                <a:srgbClr val="FFFB35"/>
              </a:solidFill>
              <a:prstDash val="solid"/>
              <a:miter lim="400000"/>
            </a:ln>
            <a:effectLst>
              <a:outerShdw blurRad="76200" dist="50800" rotWithShape="0">
                <a:srgbClr val="000000">
                  <a:alpha val="30000"/>
                </a:srgbClr>
              </a:outerShdw>
            </a:effectLst>
          </p:spPr>
          <p:txBody>
            <a:bodyPr wrap="square" lIns="50800" tIns="50800" rIns="50800" bIns="50800" numCol="1" anchor="ctr">
              <a:noAutofit/>
            </a:bodyPr>
            <a:lstStyle/>
            <a:p>
              <a:pPr algn="ctr" defTabSz="584200">
                <a:defRPr sz="3600">
                  <a:solidFill>
                    <a:srgbClr val="818181"/>
                  </a:solidFill>
                  <a:latin typeface="Palatino"/>
                  <a:ea typeface="Palatino"/>
                  <a:cs typeface="Palatino"/>
                  <a:sym typeface="Palatino"/>
                </a:defRPr>
              </a:pPr>
              <a:endParaRPr/>
            </a:p>
          </p:txBody>
        </p:sp>
        <p:grpSp>
          <p:nvGrpSpPr>
            <p:cNvPr id="25" name="Grouper">
              <a:extLst>
                <a:ext uri="{FF2B5EF4-FFF2-40B4-BE49-F238E27FC236}">
                  <a16:creationId xmlns:a16="http://schemas.microsoft.com/office/drawing/2014/main" id="{56D41306-FE57-0858-E26F-2C0CB60D29A1}"/>
                </a:ext>
              </a:extLst>
            </p:cNvPr>
            <p:cNvGrpSpPr/>
            <p:nvPr/>
          </p:nvGrpSpPr>
          <p:grpSpPr>
            <a:xfrm>
              <a:off x="440708" y="516693"/>
              <a:ext cx="505297" cy="1493091"/>
              <a:chOff x="0" y="0"/>
              <a:chExt cx="505295" cy="1493090"/>
            </a:xfrm>
          </p:grpSpPr>
          <p:sp>
            <p:nvSpPr>
              <p:cNvPr id="26" name="Cercle">
                <a:extLst>
                  <a:ext uri="{FF2B5EF4-FFF2-40B4-BE49-F238E27FC236}">
                    <a16:creationId xmlns:a16="http://schemas.microsoft.com/office/drawing/2014/main" id="{6B09A93F-3DC4-C9A9-D215-15BA6910DC87}"/>
                  </a:ext>
                </a:extLst>
              </p:cNvPr>
              <p:cNvSpPr/>
              <p:nvPr/>
            </p:nvSpPr>
            <p:spPr>
              <a:xfrm>
                <a:off x="0" y="566082"/>
                <a:ext cx="379922" cy="379923"/>
              </a:xfrm>
              <a:prstGeom prst="ellipse">
                <a:avLst/>
              </a:prstGeom>
              <a:noFill/>
              <a:ln w="25400" cap="flat">
                <a:solidFill>
                  <a:srgbClr val="F32300"/>
                </a:solidFill>
                <a:prstDash val="solid"/>
                <a:miter lim="400000"/>
              </a:ln>
              <a:effectLst/>
            </p:spPr>
            <p:txBody>
              <a:bodyPr wrap="square" lIns="50800" tIns="50800" rIns="50800" bIns="50800" numCol="1" anchor="ctr">
                <a:noAutofit/>
              </a:bodyPr>
              <a:lstStyle/>
              <a:p>
                <a:pPr algn="ctr" defTabSz="584200">
                  <a:defRPr sz="36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
            <p:nvSpPr>
              <p:cNvPr id="27" name="Cercle">
                <a:extLst>
                  <a:ext uri="{FF2B5EF4-FFF2-40B4-BE49-F238E27FC236}">
                    <a16:creationId xmlns:a16="http://schemas.microsoft.com/office/drawing/2014/main" id="{D38A817F-682F-D8D2-99FB-554D211AEB81}"/>
                  </a:ext>
                </a:extLst>
              </p:cNvPr>
              <p:cNvSpPr/>
              <p:nvPr/>
            </p:nvSpPr>
            <p:spPr>
              <a:xfrm>
                <a:off x="91181" y="410315"/>
                <a:ext cx="148170" cy="148170"/>
              </a:xfrm>
              <a:prstGeom prst="ellipse">
                <a:avLst/>
              </a:prstGeom>
              <a:noFill/>
              <a:ln w="25400" cap="flat">
                <a:solidFill>
                  <a:srgbClr val="F32300"/>
                </a:solidFill>
                <a:prstDash val="solid"/>
                <a:miter lim="400000"/>
              </a:ln>
              <a:effectLst/>
            </p:spPr>
            <p:txBody>
              <a:bodyPr wrap="square" lIns="50800" tIns="50800" rIns="50800" bIns="50800" numCol="1" anchor="ctr">
                <a:noAutofit/>
              </a:bodyPr>
              <a:lstStyle/>
              <a:p>
                <a:pPr algn="ctr" defTabSz="584200">
                  <a:defRPr sz="36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
            <p:nvSpPr>
              <p:cNvPr id="28" name="Cercle">
                <a:extLst>
                  <a:ext uri="{FF2B5EF4-FFF2-40B4-BE49-F238E27FC236}">
                    <a16:creationId xmlns:a16="http://schemas.microsoft.com/office/drawing/2014/main" id="{985A8242-2694-D2D2-AB0D-E023FDF8E3DE}"/>
                  </a:ext>
                </a:extLst>
              </p:cNvPr>
              <p:cNvSpPr/>
              <p:nvPr/>
            </p:nvSpPr>
            <p:spPr>
              <a:xfrm>
                <a:off x="182362" y="0"/>
                <a:ext cx="243150" cy="243150"/>
              </a:xfrm>
              <a:prstGeom prst="ellipse">
                <a:avLst/>
              </a:prstGeom>
              <a:noFill/>
              <a:ln w="25400" cap="flat">
                <a:solidFill>
                  <a:srgbClr val="F32300"/>
                </a:solidFill>
                <a:prstDash val="solid"/>
                <a:miter lim="400000"/>
              </a:ln>
              <a:effectLst/>
            </p:spPr>
            <p:txBody>
              <a:bodyPr wrap="square" lIns="50800" tIns="50800" rIns="50800" bIns="50800" numCol="1" anchor="ctr">
                <a:noAutofit/>
              </a:bodyPr>
              <a:lstStyle/>
              <a:p>
                <a:pPr algn="ctr" defTabSz="584200">
                  <a:defRPr sz="36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
            <p:nvSpPr>
              <p:cNvPr id="29" name="Cercle">
                <a:extLst>
                  <a:ext uri="{FF2B5EF4-FFF2-40B4-BE49-F238E27FC236}">
                    <a16:creationId xmlns:a16="http://schemas.microsoft.com/office/drawing/2014/main" id="{B2BBC5C6-0689-FABB-3C07-2F832BC25234}"/>
                  </a:ext>
                </a:extLst>
              </p:cNvPr>
              <p:cNvSpPr/>
              <p:nvPr/>
            </p:nvSpPr>
            <p:spPr>
              <a:xfrm>
                <a:off x="155767" y="1143563"/>
                <a:ext cx="349529" cy="349528"/>
              </a:xfrm>
              <a:prstGeom prst="ellipse">
                <a:avLst/>
              </a:prstGeom>
              <a:noFill/>
              <a:ln w="25400" cap="flat">
                <a:solidFill>
                  <a:srgbClr val="F32300"/>
                </a:solidFill>
                <a:prstDash val="solid"/>
                <a:miter lim="400000"/>
              </a:ln>
              <a:effectLst/>
            </p:spPr>
            <p:txBody>
              <a:bodyPr wrap="square" lIns="50800" tIns="50800" rIns="50800" bIns="50800" numCol="1" anchor="ctr">
                <a:noAutofit/>
              </a:bodyPr>
              <a:lstStyle/>
              <a:p>
                <a:pPr algn="ctr" defTabSz="584200">
                  <a:defRPr sz="36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
            <p:nvSpPr>
              <p:cNvPr id="30" name="Cercle">
                <a:extLst>
                  <a:ext uri="{FF2B5EF4-FFF2-40B4-BE49-F238E27FC236}">
                    <a16:creationId xmlns:a16="http://schemas.microsoft.com/office/drawing/2014/main" id="{B295DFA4-3880-C7AA-891A-1D62825F60B5}"/>
                  </a:ext>
                </a:extLst>
              </p:cNvPr>
              <p:cNvSpPr/>
              <p:nvPr/>
            </p:nvSpPr>
            <p:spPr>
              <a:xfrm>
                <a:off x="300137" y="512893"/>
                <a:ext cx="79785" cy="79785"/>
              </a:xfrm>
              <a:prstGeom prst="ellipse">
                <a:avLst/>
              </a:prstGeom>
              <a:noFill/>
              <a:ln w="25400" cap="flat">
                <a:solidFill>
                  <a:srgbClr val="F32300"/>
                </a:solidFill>
                <a:prstDash val="solid"/>
                <a:miter lim="400000"/>
              </a:ln>
              <a:effectLst/>
            </p:spPr>
            <p:txBody>
              <a:bodyPr wrap="square" lIns="50800" tIns="50800" rIns="50800" bIns="50800" numCol="1" anchor="ctr">
                <a:noAutofit/>
              </a:bodyPr>
              <a:lstStyle/>
              <a:p>
                <a:pPr algn="ctr" defTabSz="584200">
                  <a:defRPr sz="36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grpSp>
      </p:grpSp>
      <p:pic>
        <p:nvPicPr>
          <p:cNvPr id="31" name="droppedImage.pdf" descr="droppedImage.pdf">
            <a:extLst>
              <a:ext uri="{FF2B5EF4-FFF2-40B4-BE49-F238E27FC236}">
                <a16:creationId xmlns:a16="http://schemas.microsoft.com/office/drawing/2014/main" id="{C596543D-8308-3E1F-D52F-BBAAFCD0064F}"/>
              </a:ext>
            </a:extLst>
          </p:cNvPr>
          <p:cNvPicPr>
            <a:picLocks noChangeAspect="1"/>
          </p:cNvPicPr>
          <p:nvPr/>
        </p:nvPicPr>
        <p:blipFill>
          <a:blip r:embed="rId6"/>
          <a:stretch>
            <a:fillRect/>
          </a:stretch>
        </p:blipFill>
        <p:spPr>
          <a:xfrm>
            <a:off x="1369809" y="5589758"/>
            <a:ext cx="1101829" cy="1017072"/>
          </a:xfrm>
          <a:prstGeom prst="rect">
            <a:avLst/>
          </a:prstGeom>
          <a:ln w="12700" cap="flat">
            <a:noFill/>
            <a:miter lim="400000"/>
          </a:ln>
          <a:effectLst/>
        </p:spPr>
      </p:pic>
      <p:grpSp>
        <p:nvGrpSpPr>
          <p:cNvPr id="32" name="Grouper">
            <a:extLst>
              <a:ext uri="{FF2B5EF4-FFF2-40B4-BE49-F238E27FC236}">
                <a16:creationId xmlns:a16="http://schemas.microsoft.com/office/drawing/2014/main" id="{75D262C4-9EC0-3025-0916-B524C92899F2}"/>
              </a:ext>
            </a:extLst>
          </p:cNvPr>
          <p:cNvGrpSpPr/>
          <p:nvPr/>
        </p:nvGrpSpPr>
        <p:grpSpPr>
          <a:xfrm>
            <a:off x="7154867" y="4107538"/>
            <a:ext cx="4959942" cy="2562710"/>
            <a:chOff x="0" y="0"/>
            <a:chExt cx="4959940" cy="2562709"/>
          </a:xfrm>
        </p:grpSpPr>
        <p:pic>
          <p:nvPicPr>
            <p:cNvPr id="33" name="Image 7" descr="Image 7">
              <a:extLst>
                <a:ext uri="{FF2B5EF4-FFF2-40B4-BE49-F238E27FC236}">
                  <a16:creationId xmlns:a16="http://schemas.microsoft.com/office/drawing/2014/main" id="{510F8831-1642-E768-E473-4D63088441FD}"/>
                </a:ext>
              </a:extLst>
            </p:cNvPr>
            <p:cNvPicPr>
              <a:picLocks noChangeAspect="1"/>
            </p:cNvPicPr>
            <p:nvPr/>
          </p:nvPicPr>
          <p:blipFill>
            <a:blip r:embed="rId7"/>
            <a:stretch>
              <a:fillRect/>
            </a:stretch>
          </p:blipFill>
          <p:spPr>
            <a:xfrm>
              <a:off x="500809" y="0"/>
              <a:ext cx="4459132" cy="1836114"/>
            </a:xfrm>
            <a:prstGeom prst="rect">
              <a:avLst/>
            </a:prstGeom>
            <a:ln w="12700" cap="flat">
              <a:noFill/>
              <a:miter lim="400000"/>
            </a:ln>
            <a:effectLst/>
          </p:spPr>
        </p:pic>
        <p:sp>
          <p:nvSpPr>
            <p:cNvPr id="34" name="Grouper">
              <a:extLst>
                <a:ext uri="{FF2B5EF4-FFF2-40B4-BE49-F238E27FC236}">
                  <a16:creationId xmlns:a16="http://schemas.microsoft.com/office/drawing/2014/main" id="{18584DAD-E570-E6C6-F9B8-FACFF3543C22}"/>
                </a:ext>
              </a:extLst>
            </p:cNvPr>
            <p:cNvSpPr txBox="1"/>
            <p:nvPr/>
          </p:nvSpPr>
          <p:spPr>
            <a:xfrm>
              <a:off x="0" y="1932425"/>
              <a:ext cx="4302375" cy="630285"/>
            </a:xfrm>
            <a:prstGeom prst="rect">
              <a:avLst/>
            </a:prstGeom>
            <a:solidFill>
              <a:schemeClr val="accent2"/>
            </a:solidFill>
            <a:ln w="12700" cap="flat">
              <a:solidFill>
                <a:srgbClr val="24384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1600">
                  <a:solidFill>
                    <a:srgbClr val="FFFFFF"/>
                  </a:solidFill>
                </a:defRPr>
              </a:pPr>
              <a:r>
                <a:rPr b="1">
                  <a:solidFill>
                    <a:srgbClr val="FF2600"/>
                  </a:solidFill>
                </a:rPr>
                <a:t>spectroscopy</a:t>
              </a:r>
              <a:r>
                <a:t> to disentangle planets from starlight and to characterize atmosphere</a:t>
              </a:r>
            </a:p>
          </p:txBody>
        </p:sp>
      </p:grpSp>
      <p:pic>
        <p:nvPicPr>
          <p:cNvPr id="35" name="Image" descr="Image">
            <a:extLst>
              <a:ext uri="{FF2B5EF4-FFF2-40B4-BE49-F238E27FC236}">
                <a16:creationId xmlns:a16="http://schemas.microsoft.com/office/drawing/2014/main" id="{78F0616D-16FB-F427-32D3-59F6542D2CB7}"/>
              </a:ext>
            </a:extLst>
          </p:cNvPr>
          <p:cNvPicPr>
            <a:picLocks noChangeAspect="1"/>
          </p:cNvPicPr>
          <p:nvPr/>
        </p:nvPicPr>
        <p:blipFill>
          <a:blip r:embed="rId8"/>
          <a:stretch>
            <a:fillRect/>
          </a:stretch>
        </p:blipFill>
        <p:spPr>
          <a:xfrm>
            <a:off x="-3634" y="5441156"/>
            <a:ext cx="1492620" cy="1352687"/>
          </a:xfrm>
          <a:prstGeom prst="rect">
            <a:avLst/>
          </a:prstGeom>
          <a:ln w="12700">
            <a:miter lim="400000"/>
          </a:ln>
        </p:spPr>
      </p:pic>
      <p:pic>
        <p:nvPicPr>
          <p:cNvPr id="36" name="Image" descr="Image">
            <a:extLst>
              <a:ext uri="{FF2B5EF4-FFF2-40B4-BE49-F238E27FC236}">
                <a16:creationId xmlns:a16="http://schemas.microsoft.com/office/drawing/2014/main" id="{A7305A63-4FA2-8D44-8094-A729A544664C}"/>
              </a:ext>
            </a:extLst>
          </p:cNvPr>
          <p:cNvPicPr>
            <a:picLocks noChangeAspect="1"/>
          </p:cNvPicPr>
          <p:nvPr/>
        </p:nvPicPr>
        <p:blipFill>
          <a:blip r:embed="rId9"/>
          <a:stretch>
            <a:fillRect/>
          </a:stretch>
        </p:blipFill>
        <p:spPr>
          <a:xfrm>
            <a:off x="1571856" y="5462920"/>
            <a:ext cx="1754267" cy="1352687"/>
          </a:xfrm>
          <a:prstGeom prst="rect">
            <a:avLst/>
          </a:prstGeom>
          <a:ln w="12700">
            <a:miter lim="400000"/>
          </a:ln>
        </p:spPr>
      </p:pic>
      <p:pic>
        <p:nvPicPr>
          <p:cNvPr id="37" name="Capture d’écran 2022-06-25 à 17.20.47.jpeg" descr="Capture d’écran 2022-06-25 à 17.20.47.jpeg">
            <a:extLst>
              <a:ext uri="{FF2B5EF4-FFF2-40B4-BE49-F238E27FC236}">
                <a16:creationId xmlns:a16="http://schemas.microsoft.com/office/drawing/2014/main" id="{C6D4F1F0-36FF-70D1-66A0-3CC4D1BB0EEB}"/>
              </a:ext>
            </a:extLst>
          </p:cNvPr>
          <p:cNvPicPr>
            <a:picLocks noChangeAspect="1"/>
          </p:cNvPicPr>
          <p:nvPr/>
        </p:nvPicPr>
        <p:blipFill>
          <a:blip r:embed="rId10"/>
          <a:stretch>
            <a:fillRect/>
          </a:stretch>
        </p:blipFill>
        <p:spPr>
          <a:xfrm>
            <a:off x="3408993" y="5468848"/>
            <a:ext cx="2015957" cy="1340831"/>
          </a:xfrm>
          <a:prstGeom prst="rect">
            <a:avLst/>
          </a:prstGeom>
          <a:ln w="12700">
            <a:miter lim="400000"/>
          </a:ln>
        </p:spPr>
      </p:pic>
      <p:pic>
        <p:nvPicPr>
          <p:cNvPr id="38" name="Picture 44" descr="sao67699_open_closed_log">
            <a:extLst>
              <a:ext uri="{FF2B5EF4-FFF2-40B4-BE49-F238E27FC236}">
                <a16:creationId xmlns:a16="http://schemas.microsoft.com/office/drawing/2014/main" id="{1E90FC00-DA7C-0AC9-E351-2DC1E80E8AB4}"/>
              </a:ext>
            </a:extLst>
          </p:cNvPr>
          <p:cNvPicPr>
            <a:picLocks noChangeAspect="1" noChangeArrowheads="1"/>
          </p:cNvPicPr>
          <p:nvPr/>
        </p:nvPicPr>
        <p:blipFill>
          <a:blip r:embed="rId11"/>
          <a:srcRect r="48994"/>
          <a:stretch>
            <a:fillRect/>
          </a:stretch>
        </p:blipFill>
        <p:spPr bwMode="auto">
          <a:xfrm>
            <a:off x="-4886" y="4152107"/>
            <a:ext cx="1221006" cy="1118267"/>
          </a:xfrm>
          <a:prstGeom prst="rect">
            <a:avLst/>
          </a:prstGeom>
          <a:noFill/>
          <a:ln w="9525">
            <a:noFill/>
            <a:miter lim="800000"/>
            <a:headEnd/>
            <a:tailEnd/>
          </a:ln>
        </p:spPr>
      </p:pic>
      <p:sp>
        <p:nvSpPr>
          <p:cNvPr id="39" name="Line 45">
            <a:extLst>
              <a:ext uri="{FF2B5EF4-FFF2-40B4-BE49-F238E27FC236}">
                <a16:creationId xmlns:a16="http://schemas.microsoft.com/office/drawing/2014/main" id="{DC74D81C-E81F-C106-721E-132E58A2D6DC}"/>
              </a:ext>
            </a:extLst>
          </p:cNvPr>
          <p:cNvSpPr>
            <a:spLocks noChangeShapeType="1"/>
          </p:cNvSpPr>
          <p:nvPr/>
        </p:nvSpPr>
        <p:spPr bwMode="auto">
          <a:xfrm>
            <a:off x="1744294" y="4174336"/>
            <a:ext cx="141391" cy="582821"/>
          </a:xfrm>
          <a:prstGeom prst="line">
            <a:avLst/>
          </a:prstGeom>
          <a:noFill/>
          <a:ln w="57150">
            <a:solidFill>
              <a:srgbClr val="EDF066"/>
            </a:solidFill>
            <a:round/>
            <a:headEnd/>
            <a:tailEnd type="triangle" w="med" len="med"/>
          </a:ln>
          <a:effectLst/>
        </p:spPr>
        <p:txBody>
          <a:bodyPr wrap="none">
            <a:prstTxWarp prst="textNoShape">
              <a:avLst/>
            </a:prstTxWarp>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0" name="Line 45">
            <a:extLst>
              <a:ext uri="{FF2B5EF4-FFF2-40B4-BE49-F238E27FC236}">
                <a16:creationId xmlns:a16="http://schemas.microsoft.com/office/drawing/2014/main" id="{572E99AA-2A86-D322-2517-67C72CF4698F}"/>
              </a:ext>
            </a:extLst>
          </p:cNvPr>
          <p:cNvSpPr>
            <a:spLocks noChangeShapeType="1"/>
          </p:cNvSpPr>
          <p:nvPr/>
        </p:nvSpPr>
        <p:spPr bwMode="auto">
          <a:xfrm>
            <a:off x="385394" y="4161636"/>
            <a:ext cx="141391" cy="582821"/>
          </a:xfrm>
          <a:prstGeom prst="line">
            <a:avLst/>
          </a:prstGeom>
          <a:noFill/>
          <a:ln w="57150">
            <a:solidFill>
              <a:srgbClr val="EDF066"/>
            </a:solidFill>
            <a:round/>
            <a:headEnd/>
            <a:tailEnd type="triangle" w="med" len="med"/>
          </a:ln>
          <a:effectLst/>
        </p:spPr>
        <p:txBody>
          <a:bodyPr wrap="none">
            <a:prstTxWarp prst="textNoShape">
              <a:avLst/>
            </a:prstTxWarp>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41" name="Image 40" descr="OCAM:init_diff.eps">
            <a:extLst>
              <a:ext uri="{FF2B5EF4-FFF2-40B4-BE49-F238E27FC236}">
                <a16:creationId xmlns:a16="http://schemas.microsoft.com/office/drawing/2014/main" id="{A5AAA9CC-C5D8-03EB-2A2C-8A9A16FD725A}"/>
              </a:ext>
            </a:extLst>
          </p:cNvPr>
          <p:cNvPicPr/>
          <p:nvPr/>
        </p:nvPicPr>
        <p:blipFill>
          <a:blip r:embed="rId12"/>
          <a:srcRect/>
          <a:stretch>
            <a:fillRect/>
          </a:stretch>
        </p:blipFill>
        <p:spPr bwMode="auto">
          <a:xfrm>
            <a:off x="1048817" y="5479223"/>
            <a:ext cx="437140" cy="408941"/>
          </a:xfrm>
          <a:prstGeom prst="rect">
            <a:avLst/>
          </a:prstGeom>
          <a:noFill/>
          <a:ln w="9525">
            <a:noFill/>
            <a:miter lim="800000"/>
            <a:headEnd/>
            <a:tailEnd/>
          </a:ln>
        </p:spPr>
      </p:pic>
      <p:pic>
        <p:nvPicPr>
          <p:cNvPr id="42" name="Image 41">
            <a:extLst>
              <a:ext uri="{FF2B5EF4-FFF2-40B4-BE49-F238E27FC236}">
                <a16:creationId xmlns:a16="http://schemas.microsoft.com/office/drawing/2014/main" id="{E03ED8C4-66E9-B94A-F055-200E7E29F4F2}"/>
              </a:ext>
            </a:extLst>
          </p:cNvPr>
          <p:cNvPicPr>
            <a:picLocks noChangeAspect="1"/>
          </p:cNvPicPr>
          <p:nvPr/>
        </p:nvPicPr>
        <p:blipFill>
          <a:blip r:embed="rId13"/>
          <a:stretch>
            <a:fillRect/>
          </a:stretch>
        </p:blipFill>
        <p:spPr>
          <a:xfrm>
            <a:off x="-20808" y="4024468"/>
            <a:ext cx="2532329" cy="1355610"/>
          </a:xfrm>
          <a:prstGeom prst="rect">
            <a:avLst/>
          </a:prstGeom>
        </p:spPr>
      </p:pic>
      <p:sp>
        <p:nvSpPr>
          <p:cNvPr id="43" name="Adaptive Optics to correct for the atmospheric turbulence">
            <a:extLst>
              <a:ext uri="{FF2B5EF4-FFF2-40B4-BE49-F238E27FC236}">
                <a16:creationId xmlns:a16="http://schemas.microsoft.com/office/drawing/2014/main" id="{73698B53-204A-D0EB-4A79-27CEC2ADF8ED}"/>
              </a:ext>
            </a:extLst>
          </p:cNvPr>
          <p:cNvSpPr txBox="1"/>
          <p:nvPr/>
        </p:nvSpPr>
        <p:spPr>
          <a:xfrm>
            <a:off x="437132" y="3295659"/>
            <a:ext cx="2663405" cy="660401"/>
          </a:xfrm>
          <a:prstGeom prst="rect">
            <a:avLst/>
          </a:prstGeom>
          <a:solidFill>
            <a:schemeClr val="accent2"/>
          </a:solidFill>
          <a:ln w="12700" cap="flat">
            <a:solidFill>
              <a:srgbClr val="243845"/>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1600">
                <a:solidFill>
                  <a:srgbClr val="FFFFFF"/>
                </a:solidFill>
              </a:defRPr>
            </a:pPr>
            <a:r>
              <a:rPr b="1" dirty="0">
                <a:solidFill>
                  <a:srgbClr val="FF2600"/>
                </a:solidFill>
              </a:rPr>
              <a:t>Adaptive Optics</a:t>
            </a:r>
            <a:r>
              <a:rPr dirty="0"/>
              <a:t> to correct for the atmospheric turbulence </a:t>
            </a:r>
          </a:p>
        </p:txBody>
      </p:sp>
    </p:spTree>
    <p:extLst>
      <p:ext uri="{BB962C8B-B14F-4D97-AF65-F5344CB8AC3E}">
        <p14:creationId xmlns:p14="http://schemas.microsoft.com/office/powerpoint/2010/main" val="376055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E4EAEC-6566-AB41-1650-8DCD041F90EE}"/>
              </a:ext>
            </a:extLst>
          </p:cNvPr>
          <p:cNvSpPr>
            <a:spLocks noGrp="1"/>
          </p:cNvSpPr>
          <p:nvPr>
            <p:ph type="title"/>
          </p:nvPr>
        </p:nvSpPr>
        <p:spPr/>
        <p:txBody>
          <a:bodyPr/>
          <a:lstStyle/>
          <a:p>
            <a:endParaRPr lang="fr-FR"/>
          </a:p>
        </p:txBody>
      </p:sp>
      <p:sp>
        <p:nvSpPr>
          <p:cNvPr id="3" name="Rectangle à coins arrondis 3">
            <a:extLst>
              <a:ext uri="{FF2B5EF4-FFF2-40B4-BE49-F238E27FC236}">
                <a16:creationId xmlns:a16="http://schemas.microsoft.com/office/drawing/2014/main" id="{D783926C-6E6A-3737-D107-7CAB566DB22A}"/>
              </a:ext>
            </a:extLst>
          </p:cNvPr>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Futur de l’Instrumentation HCI Sol</a:t>
            </a:r>
          </a:p>
        </p:txBody>
      </p:sp>
      <p:sp>
        <p:nvSpPr>
          <p:cNvPr id="44" name="WP 1.1 : XAO wavefront sensors">
            <a:extLst>
              <a:ext uri="{FF2B5EF4-FFF2-40B4-BE49-F238E27FC236}">
                <a16:creationId xmlns:a16="http://schemas.microsoft.com/office/drawing/2014/main" id="{4F264EC9-F27B-E26F-68EB-535BCD4F7BA4}"/>
              </a:ext>
            </a:extLst>
          </p:cNvPr>
          <p:cNvSpPr txBox="1"/>
          <p:nvPr/>
        </p:nvSpPr>
        <p:spPr>
          <a:xfrm>
            <a:off x="225734" y="1494078"/>
            <a:ext cx="3252300" cy="377190"/>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WP 1.1 : XAO wavefront sensors</a:t>
            </a:r>
          </a:p>
        </p:txBody>
      </p:sp>
      <p:sp>
        <p:nvSpPr>
          <p:cNvPr id="45" name="WP 1.3 : FlexSiMirror">
            <a:extLst>
              <a:ext uri="{FF2B5EF4-FFF2-40B4-BE49-F238E27FC236}">
                <a16:creationId xmlns:a16="http://schemas.microsoft.com/office/drawing/2014/main" id="{1C47E2D1-FFB3-410B-3F1A-8DC0C30BE2AF}"/>
              </a:ext>
            </a:extLst>
          </p:cNvPr>
          <p:cNvSpPr txBox="1"/>
          <p:nvPr/>
        </p:nvSpPr>
        <p:spPr>
          <a:xfrm>
            <a:off x="6315363" y="1350169"/>
            <a:ext cx="2065757" cy="3771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t>WP 1.3 : </a:t>
            </a:r>
            <a:r>
              <a:rPr dirty="0" err="1"/>
              <a:t>FlexSiMirror</a:t>
            </a:r>
            <a:endParaRPr dirty="0"/>
          </a:p>
        </p:txBody>
      </p:sp>
      <p:sp>
        <p:nvSpPr>
          <p:cNvPr id="46" name="WP 1.4 : Photonics">
            <a:extLst>
              <a:ext uri="{FF2B5EF4-FFF2-40B4-BE49-F238E27FC236}">
                <a16:creationId xmlns:a16="http://schemas.microsoft.com/office/drawing/2014/main" id="{573CC4FD-8120-3F90-D228-BEE3C885988B}"/>
              </a:ext>
            </a:extLst>
          </p:cNvPr>
          <p:cNvSpPr txBox="1"/>
          <p:nvPr/>
        </p:nvSpPr>
        <p:spPr>
          <a:xfrm>
            <a:off x="6353429" y="3746800"/>
            <a:ext cx="2685694" cy="3771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WP 1.4 : Photonics</a:t>
            </a:r>
          </a:p>
        </p:txBody>
      </p:sp>
      <p:sp>
        <p:nvSpPr>
          <p:cNvPr id="47" name="objective : to deliver a fast and extreme precision wavefront sensor prototype optimized for telluric planet detection with PCS at the ELT, with prior experimentations at the VLT scale">
            <a:extLst>
              <a:ext uri="{FF2B5EF4-FFF2-40B4-BE49-F238E27FC236}">
                <a16:creationId xmlns:a16="http://schemas.microsoft.com/office/drawing/2014/main" id="{DF5DE00B-02F9-E102-137E-FD31A3366DDE}"/>
              </a:ext>
            </a:extLst>
          </p:cNvPr>
          <p:cNvSpPr txBox="1">
            <a:spLocks/>
          </p:cNvSpPr>
          <p:nvPr/>
        </p:nvSpPr>
        <p:spPr>
          <a:xfrm>
            <a:off x="124023" y="1942908"/>
            <a:ext cx="3836598" cy="1026727"/>
          </a:xfrm>
          <a:prstGeom prst="rect">
            <a:avLst/>
          </a:prstGeom>
          <a:solidFill>
            <a:srgbClr val="FFFFFF"/>
          </a:solidFill>
          <a:ln>
            <a:solidFill>
              <a:schemeClr val="accent1"/>
            </a:solidFill>
            <a:miter lim="800000"/>
          </a:ln>
        </p:spPr>
        <p:txBody>
          <a:bodyPr lIns="25400" tIns="25400" rIns="25400" bIns="2540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05255">
              <a:lnSpc>
                <a:spcPct val="100000"/>
              </a:lnSpc>
              <a:spcBef>
                <a:spcPts val="0"/>
              </a:spcBef>
              <a:buFontTx/>
              <a:buNone/>
              <a:defRPr sz="1485"/>
            </a:pPr>
            <a:r>
              <a:rPr lang="fr-FR" sz="1485" b="1"/>
              <a:t>Objectif</a:t>
            </a:r>
            <a:r>
              <a:rPr lang="fr-FR" sz="1485"/>
              <a:t> : livrer un prototype de capteur de front d’onde </a:t>
            </a:r>
            <a:r>
              <a:rPr lang="fr-FR" sz="1485" b="1"/>
              <a:t>rapide et d’une précision extrême</a:t>
            </a:r>
            <a:r>
              <a:rPr lang="fr-FR" sz="1485"/>
              <a:t>, optimisé pour la détection de planètes telluriques avec PCS à l’ELT, avec des expérimentations préalables à l’échelle du VLT.</a:t>
            </a:r>
            <a:endParaRPr lang="fr-FR" sz="1485" dirty="0"/>
          </a:p>
        </p:txBody>
      </p:sp>
      <p:sp>
        <p:nvSpPr>
          <p:cNvPr id="48" name="objective : to develop a new hybrid high-speed, lightweight, large and low-cost deformable-mirror technology – FlexSiMirror">
            <a:extLst>
              <a:ext uri="{FF2B5EF4-FFF2-40B4-BE49-F238E27FC236}">
                <a16:creationId xmlns:a16="http://schemas.microsoft.com/office/drawing/2014/main" id="{AD67F90E-20B4-A9C5-0D40-85B2223FE1E1}"/>
              </a:ext>
            </a:extLst>
          </p:cNvPr>
          <p:cNvSpPr txBox="1"/>
          <p:nvPr/>
        </p:nvSpPr>
        <p:spPr>
          <a:xfrm>
            <a:off x="5333024" y="1812914"/>
            <a:ext cx="3976274" cy="932370"/>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a:defRPr sz="1500"/>
            </a:pPr>
            <a:r>
              <a:rPr lang="fr-FR" b="1" dirty="0"/>
              <a:t>Objectif</a:t>
            </a:r>
            <a:r>
              <a:rPr lang="fr-FR" dirty="0"/>
              <a:t> : développer une nouvelle technologie de miroir déformable hybride </a:t>
            </a:r>
            <a:r>
              <a:rPr lang="fr-FR" b="1" dirty="0"/>
              <a:t>haute vitesse, léger, grand et à bas coût</a:t>
            </a:r>
            <a:r>
              <a:rPr lang="fr-FR" dirty="0"/>
              <a:t> – </a:t>
            </a:r>
            <a:r>
              <a:rPr lang="fr-FR" dirty="0" err="1"/>
              <a:t>FlexSiMirror</a:t>
            </a:r>
            <a:r>
              <a:rPr lang="fr-FR" dirty="0"/>
              <a:t>.</a:t>
            </a:r>
            <a:endParaRPr dirty="0"/>
          </a:p>
        </p:txBody>
      </p:sp>
      <p:pic>
        <p:nvPicPr>
          <p:cNvPr id="49" name="vidéo-collée.png" descr="vidéo-collée.png">
            <a:extLst>
              <a:ext uri="{FF2B5EF4-FFF2-40B4-BE49-F238E27FC236}">
                <a16:creationId xmlns:a16="http://schemas.microsoft.com/office/drawing/2014/main" id="{FB6FA2EE-1476-B390-5D9E-1547F812B336}"/>
              </a:ext>
            </a:extLst>
          </p:cNvPr>
          <p:cNvPicPr>
            <a:picLocks noChangeAspect="1"/>
          </p:cNvPicPr>
          <p:nvPr/>
        </p:nvPicPr>
        <p:blipFill>
          <a:blip r:embed="rId2"/>
          <a:srcRect t="59525" r="45251"/>
          <a:stretch>
            <a:fillRect/>
          </a:stretch>
        </p:blipFill>
        <p:spPr>
          <a:xfrm>
            <a:off x="9363984" y="3051280"/>
            <a:ext cx="2771566" cy="1113336"/>
          </a:xfrm>
          <a:prstGeom prst="rect">
            <a:avLst/>
          </a:prstGeom>
          <a:ln w="12700">
            <a:miter lim="400000"/>
          </a:ln>
        </p:spPr>
      </p:pic>
      <p:pic>
        <p:nvPicPr>
          <p:cNvPr id="50" name="vidéo-collée.png" descr="vidéo-collée.png">
            <a:extLst>
              <a:ext uri="{FF2B5EF4-FFF2-40B4-BE49-F238E27FC236}">
                <a16:creationId xmlns:a16="http://schemas.microsoft.com/office/drawing/2014/main" id="{875CF186-D9F3-DFC7-8F2D-6EE5441B0CA7}"/>
              </a:ext>
            </a:extLst>
          </p:cNvPr>
          <p:cNvPicPr>
            <a:picLocks noChangeAspect="1"/>
          </p:cNvPicPr>
          <p:nvPr/>
        </p:nvPicPr>
        <p:blipFill>
          <a:blip r:embed="rId3"/>
          <a:srcRect t="54304" r="48776"/>
          <a:stretch>
            <a:fillRect/>
          </a:stretch>
        </p:blipFill>
        <p:spPr>
          <a:xfrm>
            <a:off x="9419150" y="910172"/>
            <a:ext cx="2661011" cy="2026591"/>
          </a:xfrm>
          <a:prstGeom prst="rect">
            <a:avLst/>
          </a:prstGeom>
          <a:ln w="12700">
            <a:miter lim="400000"/>
          </a:ln>
        </p:spPr>
      </p:pic>
      <p:pic>
        <p:nvPicPr>
          <p:cNvPr id="51" name="Capture d’écran 2022-06-25 à 17.20.47.jpeg" descr="Capture d’écran 2022-06-25 à 17.20.47.jpeg">
            <a:extLst>
              <a:ext uri="{FF2B5EF4-FFF2-40B4-BE49-F238E27FC236}">
                <a16:creationId xmlns:a16="http://schemas.microsoft.com/office/drawing/2014/main" id="{E986325E-CB13-3F79-1366-D8753375BDA1}"/>
              </a:ext>
            </a:extLst>
          </p:cNvPr>
          <p:cNvPicPr>
            <a:picLocks noChangeAspect="1"/>
          </p:cNvPicPr>
          <p:nvPr/>
        </p:nvPicPr>
        <p:blipFill>
          <a:blip r:embed="rId4"/>
          <a:stretch>
            <a:fillRect/>
          </a:stretch>
        </p:blipFill>
        <p:spPr>
          <a:xfrm>
            <a:off x="2987375" y="4758823"/>
            <a:ext cx="2926726" cy="1946592"/>
          </a:xfrm>
          <a:prstGeom prst="rect">
            <a:avLst/>
          </a:prstGeom>
          <a:ln w="12700">
            <a:miter lim="400000"/>
          </a:ln>
        </p:spPr>
      </p:pic>
      <p:sp>
        <p:nvSpPr>
          <p:cNvPr id="52" name="WP 1.2 : Real time computer">
            <a:extLst>
              <a:ext uri="{FF2B5EF4-FFF2-40B4-BE49-F238E27FC236}">
                <a16:creationId xmlns:a16="http://schemas.microsoft.com/office/drawing/2014/main" id="{70F88C10-269D-A82E-9360-529C6D4484D1}"/>
              </a:ext>
            </a:extLst>
          </p:cNvPr>
          <p:cNvSpPr txBox="1"/>
          <p:nvPr/>
        </p:nvSpPr>
        <p:spPr>
          <a:xfrm>
            <a:off x="76370" y="5137123"/>
            <a:ext cx="2767855" cy="3771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t>WP 1.2 : Real time computer</a:t>
            </a:r>
          </a:p>
        </p:txBody>
      </p:sp>
      <p:sp>
        <p:nvSpPr>
          <p:cNvPr id="53" name="objective : to develop a TRL3 prototype software to operate the RTC of PCS with prior validation on-sky with a RTC system for SPHERE+">
            <a:extLst>
              <a:ext uri="{FF2B5EF4-FFF2-40B4-BE49-F238E27FC236}">
                <a16:creationId xmlns:a16="http://schemas.microsoft.com/office/drawing/2014/main" id="{983F1388-B1F9-8706-B158-BC998CD49416}"/>
              </a:ext>
            </a:extLst>
          </p:cNvPr>
          <p:cNvSpPr/>
          <p:nvPr/>
        </p:nvSpPr>
        <p:spPr>
          <a:xfrm>
            <a:off x="136124" y="5689810"/>
            <a:ext cx="2648347" cy="1197884"/>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defTabSz="859536">
              <a:defRPr sz="1410"/>
            </a:pPr>
            <a:r>
              <a:rPr lang="fr-FR" b="1" dirty="0"/>
              <a:t>Objectif</a:t>
            </a:r>
            <a:r>
              <a:rPr lang="fr-FR" dirty="0"/>
              <a:t> : développer un logiciel prototype de niveau </a:t>
            </a:r>
            <a:r>
              <a:rPr lang="fr-FR" b="1" dirty="0"/>
              <a:t>TRL3</a:t>
            </a:r>
            <a:r>
              <a:rPr lang="fr-FR" dirty="0"/>
              <a:t> pour exploiter le </a:t>
            </a:r>
            <a:r>
              <a:rPr lang="fr-FR" b="1" dirty="0"/>
              <a:t>RTC de PCS</a:t>
            </a:r>
            <a:r>
              <a:rPr lang="fr-FR" dirty="0"/>
              <a:t>, avec une validation préalable sur ciel à l'aide d'un système RTC pour </a:t>
            </a:r>
            <a:r>
              <a:rPr lang="fr-FR" b="1" dirty="0"/>
              <a:t>SPHERE+</a:t>
            </a:r>
            <a:r>
              <a:rPr lang="fr-FR" dirty="0"/>
              <a:t>.</a:t>
            </a:r>
            <a:endParaRPr dirty="0"/>
          </a:p>
        </p:txBody>
      </p:sp>
      <p:pic>
        <p:nvPicPr>
          <p:cNvPr id="54" name="pasted-image.png" descr="pasted-image.png">
            <a:extLst>
              <a:ext uri="{FF2B5EF4-FFF2-40B4-BE49-F238E27FC236}">
                <a16:creationId xmlns:a16="http://schemas.microsoft.com/office/drawing/2014/main" id="{5EE2BF7A-434C-9305-CA55-E232FBC8FFD2}"/>
              </a:ext>
            </a:extLst>
          </p:cNvPr>
          <p:cNvPicPr>
            <a:picLocks noChangeAspect="1"/>
          </p:cNvPicPr>
          <p:nvPr/>
        </p:nvPicPr>
        <p:blipFill>
          <a:blip r:embed="rId5"/>
          <a:stretch>
            <a:fillRect/>
          </a:stretch>
        </p:blipFill>
        <p:spPr>
          <a:xfrm>
            <a:off x="7087399" y="5218548"/>
            <a:ext cx="2865013" cy="1511399"/>
          </a:xfrm>
          <a:prstGeom prst="rect">
            <a:avLst/>
          </a:prstGeom>
          <a:ln w="12700">
            <a:miter lim="400000"/>
          </a:ln>
        </p:spPr>
      </p:pic>
      <p:sp>
        <p:nvSpPr>
          <p:cNvPr id="55" name="objective : to develop concepts for nulling interferometry in broad spectral range, high-bandwidth (~ 1kHz) wavefront control, stabilization of the phase delay, the group delay, and optimization of the injection in fibers">
            <a:extLst>
              <a:ext uri="{FF2B5EF4-FFF2-40B4-BE49-F238E27FC236}">
                <a16:creationId xmlns:a16="http://schemas.microsoft.com/office/drawing/2014/main" id="{EEB017AB-80B4-C7F1-1454-4F849CF4FEB4}"/>
              </a:ext>
            </a:extLst>
          </p:cNvPr>
          <p:cNvSpPr txBox="1"/>
          <p:nvPr/>
        </p:nvSpPr>
        <p:spPr>
          <a:xfrm>
            <a:off x="6358103" y="4225347"/>
            <a:ext cx="3976274" cy="932370"/>
          </a:xfrm>
          <a:prstGeom prst="rect">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fontScale="92500"/>
          </a:bodyPr>
          <a:lstStyle/>
          <a:p>
            <a:pPr defTabSz="795527">
              <a:defRPr sz="1305"/>
            </a:pPr>
            <a:r>
              <a:rPr lang="fr-FR" b="1" dirty="0"/>
              <a:t>Objectif</a:t>
            </a:r>
            <a:r>
              <a:rPr lang="fr-FR" dirty="0"/>
              <a:t> : développer des concepts pour l'</a:t>
            </a:r>
            <a:r>
              <a:rPr lang="fr-FR" b="1" dirty="0"/>
              <a:t>interférométrie à assombrissement</a:t>
            </a:r>
            <a:r>
              <a:rPr lang="fr-FR" dirty="0"/>
              <a:t> (</a:t>
            </a:r>
            <a:r>
              <a:rPr lang="fr-FR" dirty="0" err="1"/>
              <a:t>nulling</a:t>
            </a:r>
            <a:r>
              <a:rPr lang="fr-FR" dirty="0"/>
              <a:t> </a:t>
            </a:r>
            <a:r>
              <a:rPr lang="fr-FR" dirty="0" err="1"/>
              <a:t>interferometry</a:t>
            </a:r>
            <a:r>
              <a:rPr lang="fr-FR" dirty="0"/>
              <a:t>) dans une large gamme spectrale, le </a:t>
            </a:r>
            <a:r>
              <a:rPr lang="fr-FR" b="1" dirty="0"/>
              <a:t>contrôle du front d’onde)</a:t>
            </a:r>
            <a:r>
              <a:rPr lang="fr-FR" dirty="0"/>
              <a:t>, la </a:t>
            </a:r>
            <a:r>
              <a:rPr lang="fr-FR" b="1" dirty="0"/>
              <a:t>stabilisation du déphasage</a:t>
            </a:r>
            <a:r>
              <a:rPr lang="fr-FR" dirty="0"/>
              <a:t>, et l’</a:t>
            </a:r>
            <a:r>
              <a:rPr lang="fr-FR" b="1" dirty="0"/>
              <a:t>optimisation de l’injection dans les fibres</a:t>
            </a:r>
            <a:r>
              <a:rPr lang="fr-FR" dirty="0"/>
              <a:t>.</a:t>
            </a:r>
            <a:endParaRPr dirty="0"/>
          </a:p>
        </p:txBody>
      </p:sp>
      <p:pic>
        <p:nvPicPr>
          <p:cNvPr id="56" name="Picture 2" descr="Picture 2">
            <a:extLst>
              <a:ext uri="{FF2B5EF4-FFF2-40B4-BE49-F238E27FC236}">
                <a16:creationId xmlns:a16="http://schemas.microsoft.com/office/drawing/2014/main" id="{4B7D9029-5014-F2E3-F5F9-32C601F356D4}"/>
              </a:ext>
            </a:extLst>
          </p:cNvPr>
          <p:cNvPicPr>
            <a:picLocks noChangeAspect="1"/>
          </p:cNvPicPr>
          <p:nvPr/>
        </p:nvPicPr>
        <p:blipFill>
          <a:blip r:embed="rId6"/>
          <a:stretch>
            <a:fillRect/>
          </a:stretch>
        </p:blipFill>
        <p:spPr>
          <a:xfrm>
            <a:off x="187871" y="3033949"/>
            <a:ext cx="1695815" cy="1568195"/>
          </a:xfrm>
          <a:prstGeom prst="rect">
            <a:avLst/>
          </a:prstGeom>
          <a:ln w="12700">
            <a:miter lim="400000"/>
          </a:ln>
        </p:spPr>
      </p:pic>
      <p:pic>
        <p:nvPicPr>
          <p:cNvPr id="57" name="Image 8" descr="Image 8">
            <a:extLst>
              <a:ext uri="{FF2B5EF4-FFF2-40B4-BE49-F238E27FC236}">
                <a16:creationId xmlns:a16="http://schemas.microsoft.com/office/drawing/2014/main" id="{AB709C50-8DBB-DBAD-E0EB-2B59A71635CD}"/>
              </a:ext>
            </a:extLst>
          </p:cNvPr>
          <p:cNvPicPr>
            <a:picLocks noChangeAspect="1"/>
          </p:cNvPicPr>
          <p:nvPr/>
        </p:nvPicPr>
        <p:blipFill>
          <a:blip r:embed="rId7"/>
          <a:stretch>
            <a:fillRect/>
          </a:stretch>
        </p:blipFill>
        <p:spPr>
          <a:xfrm>
            <a:off x="1248742" y="3033949"/>
            <a:ext cx="631836" cy="543270"/>
          </a:xfrm>
          <a:prstGeom prst="rect">
            <a:avLst/>
          </a:prstGeom>
          <a:ln w="12700">
            <a:miter lim="400000"/>
          </a:ln>
        </p:spPr>
      </p:pic>
      <p:pic>
        <p:nvPicPr>
          <p:cNvPr id="58" name="Image 24" descr="Image 24">
            <a:extLst>
              <a:ext uri="{FF2B5EF4-FFF2-40B4-BE49-F238E27FC236}">
                <a16:creationId xmlns:a16="http://schemas.microsoft.com/office/drawing/2014/main" id="{62DC9C6F-601A-5B7D-64B3-0ED34773A75E}"/>
              </a:ext>
            </a:extLst>
          </p:cNvPr>
          <p:cNvPicPr>
            <a:picLocks noChangeAspect="1"/>
          </p:cNvPicPr>
          <p:nvPr/>
        </p:nvPicPr>
        <p:blipFill>
          <a:blip r:embed="rId8"/>
          <a:stretch>
            <a:fillRect/>
          </a:stretch>
        </p:blipFill>
        <p:spPr>
          <a:xfrm>
            <a:off x="1987360" y="3033949"/>
            <a:ext cx="1585391" cy="1575253"/>
          </a:xfrm>
          <a:prstGeom prst="rect">
            <a:avLst/>
          </a:prstGeom>
          <a:ln w="12700">
            <a:miter lim="400000"/>
          </a:ln>
        </p:spPr>
      </p:pic>
    </p:spTree>
    <p:extLst>
      <p:ext uri="{BB962C8B-B14F-4D97-AF65-F5344CB8AC3E}">
        <p14:creationId xmlns:p14="http://schemas.microsoft.com/office/powerpoint/2010/main" val="1650340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879C99-A1FA-BDB7-35AD-CE8B93440EB2}"/>
              </a:ext>
            </a:extLst>
          </p:cNvPr>
          <p:cNvSpPr>
            <a:spLocks noGrp="1"/>
          </p:cNvSpPr>
          <p:nvPr>
            <p:ph type="title"/>
          </p:nvPr>
        </p:nvSpPr>
        <p:spPr/>
        <p:txBody>
          <a:bodyPr/>
          <a:lstStyle/>
          <a:p>
            <a:endParaRPr lang="fr-FR"/>
          </a:p>
        </p:txBody>
      </p:sp>
      <p:sp>
        <p:nvSpPr>
          <p:cNvPr id="19" name="Rectangle à coins arrondis 3">
            <a:extLst>
              <a:ext uri="{FF2B5EF4-FFF2-40B4-BE49-F238E27FC236}">
                <a16:creationId xmlns:a16="http://schemas.microsoft.com/office/drawing/2014/main" id="{78E575EF-BDB9-F290-D618-4CEAEA09DDD1}"/>
              </a:ext>
            </a:extLst>
          </p:cNvPr>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Futur de l’Instrumentation HCI Sol</a:t>
            </a:r>
          </a:p>
        </p:txBody>
      </p:sp>
      <p:sp>
        <p:nvSpPr>
          <p:cNvPr id="20" name="Numéro de diapositive">
            <a:extLst>
              <a:ext uri="{FF2B5EF4-FFF2-40B4-BE49-F238E27FC236}">
                <a16:creationId xmlns:a16="http://schemas.microsoft.com/office/drawing/2014/main" id="{27C9BEE7-2867-8944-8B4B-7ABF698514A0}"/>
              </a:ext>
            </a:extLst>
          </p:cNvPr>
          <p:cNvSpPr txBox="1">
            <a:spLocks/>
          </p:cNvSpPr>
          <p:nvPr/>
        </p:nvSpPr>
        <p:spPr>
          <a:xfrm>
            <a:off x="11450777" y="6472210"/>
            <a:ext cx="258624"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fr-FR" smtClean="0"/>
              <a:pPr/>
              <a:t>8</a:t>
            </a:fld>
            <a:endParaRPr lang="fr-FR"/>
          </a:p>
        </p:txBody>
      </p:sp>
      <p:sp>
        <p:nvSpPr>
          <p:cNvPr id="21" name="WP 1.5 : compact spectrographs">
            <a:extLst>
              <a:ext uri="{FF2B5EF4-FFF2-40B4-BE49-F238E27FC236}">
                <a16:creationId xmlns:a16="http://schemas.microsoft.com/office/drawing/2014/main" id="{E9352BF3-940E-EE79-5036-1B323D3E280A}"/>
              </a:ext>
            </a:extLst>
          </p:cNvPr>
          <p:cNvSpPr txBox="1"/>
          <p:nvPr/>
        </p:nvSpPr>
        <p:spPr>
          <a:xfrm>
            <a:off x="134957" y="1478915"/>
            <a:ext cx="3129505" cy="3771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WP 1.5 : compact spectrographs</a:t>
            </a:r>
          </a:p>
        </p:txBody>
      </p:sp>
      <p:sp>
        <p:nvSpPr>
          <p:cNvPr id="22" name="WP 1.6 : AMINO">
            <a:extLst>
              <a:ext uri="{FF2B5EF4-FFF2-40B4-BE49-F238E27FC236}">
                <a16:creationId xmlns:a16="http://schemas.microsoft.com/office/drawing/2014/main" id="{6D7B0431-454D-ECBF-10E5-229FB5DCE035}"/>
              </a:ext>
            </a:extLst>
          </p:cNvPr>
          <p:cNvSpPr txBox="1"/>
          <p:nvPr/>
        </p:nvSpPr>
        <p:spPr>
          <a:xfrm>
            <a:off x="3519134" y="4399467"/>
            <a:ext cx="3129504" cy="3771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WP 1.6 : AMINO</a:t>
            </a:r>
          </a:p>
        </p:txBody>
      </p:sp>
      <p:sp>
        <p:nvSpPr>
          <p:cNvPr id="23" name="WP 1.7 : RETINA">
            <a:extLst>
              <a:ext uri="{FF2B5EF4-FFF2-40B4-BE49-F238E27FC236}">
                <a16:creationId xmlns:a16="http://schemas.microsoft.com/office/drawing/2014/main" id="{D1D8618C-BE7C-D151-2A38-1A911ADA62BC}"/>
              </a:ext>
            </a:extLst>
          </p:cNvPr>
          <p:cNvSpPr txBox="1"/>
          <p:nvPr/>
        </p:nvSpPr>
        <p:spPr>
          <a:xfrm>
            <a:off x="8721671" y="2545943"/>
            <a:ext cx="3129504" cy="377191"/>
          </a:xfrm>
          <a:prstGeom prst="rect">
            <a:avLst/>
          </a:prstGeom>
          <a:gradFill>
            <a:gsLst>
              <a:gs pos="0">
                <a:srgbClr val="8F658D"/>
              </a:gs>
              <a:gs pos="50000">
                <a:srgbClr val="844B80"/>
              </a:gs>
              <a:gs pos="100000">
                <a:srgbClr val="774073"/>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WP 1.7 : RETINA</a:t>
            </a:r>
          </a:p>
        </p:txBody>
      </p:sp>
      <p:sp>
        <p:nvSpPr>
          <p:cNvPr id="24" name="objective : to mature 3 monomode fiber-fed compact concepts (VIPA, SWIFTS, AWG)">
            <a:extLst>
              <a:ext uri="{FF2B5EF4-FFF2-40B4-BE49-F238E27FC236}">
                <a16:creationId xmlns:a16="http://schemas.microsoft.com/office/drawing/2014/main" id="{7CD0FECE-6478-360A-F0D7-CC7E3365C6C6}"/>
              </a:ext>
            </a:extLst>
          </p:cNvPr>
          <p:cNvSpPr txBox="1"/>
          <p:nvPr/>
        </p:nvSpPr>
        <p:spPr>
          <a:xfrm>
            <a:off x="76093" y="1860925"/>
            <a:ext cx="3450434"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12750">
              <a:buClr>
                <a:srgbClr val="66635F"/>
              </a:buClr>
              <a:buFont typeface="Zapf Dingbats"/>
              <a:defRPr sz="1500">
                <a:solidFill>
                  <a:srgbClr val="414141"/>
                </a:solidFill>
              </a:defRPr>
            </a:pPr>
            <a:r>
              <a:rPr lang="fr-FR" b="1" dirty="0"/>
              <a:t>Objectif</a:t>
            </a:r>
            <a:r>
              <a:rPr lang="fr-FR" dirty="0"/>
              <a:t> : faire mûrir </a:t>
            </a:r>
            <a:r>
              <a:rPr lang="fr-FR" b="1" dirty="0"/>
              <a:t>3 concepts compacts à alimentation par fibre monomode</a:t>
            </a:r>
            <a:r>
              <a:rPr lang="fr-FR" dirty="0"/>
              <a:t> (VIPA, SWIFTS, AWG).</a:t>
            </a:r>
            <a:endParaRPr dirty="0"/>
          </a:p>
        </p:txBody>
      </p:sp>
      <p:pic>
        <p:nvPicPr>
          <p:cNvPr id="25" name="Image 20" descr="Image 20">
            <a:extLst>
              <a:ext uri="{FF2B5EF4-FFF2-40B4-BE49-F238E27FC236}">
                <a16:creationId xmlns:a16="http://schemas.microsoft.com/office/drawing/2014/main" id="{AAC9126C-65E2-FD47-84A9-416D25813EA4}"/>
              </a:ext>
            </a:extLst>
          </p:cNvPr>
          <p:cNvPicPr>
            <a:picLocks noChangeAspect="1"/>
          </p:cNvPicPr>
          <p:nvPr/>
        </p:nvPicPr>
        <p:blipFill>
          <a:blip r:embed="rId2"/>
          <a:stretch>
            <a:fillRect/>
          </a:stretch>
        </p:blipFill>
        <p:spPr>
          <a:xfrm>
            <a:off x="8718496" y="4011203"/>
            <a:ext cx="3135854" cy="2761130"/>
          </a:xfrm>
          <a:prstGeom prst="rect">
            <a:avLst/>
          </a:prstGeom>
          <a:ln w="12700">
            <a:miter lim="400000"/>
          </a:ln>
        </p:spPr>
      </p:pic>
      <p:sp>
        <p:nvSpPr>
          <p:cNvPr id="26" name="objective : to develop focal plane arrays based on 4x220MP GigaPyx detectors for high-precision astrometry">
            <a:extLst>
              <a:ext uri="{FF2B5EF4-FFF2-40B4-BE49-F238E27FC236}">
                <a16:creationId xmlns:a16="http://schemas.microsoft.com/office/drawing/2014/main" id="{87E0479B-E254-747C-BC9C-CCFE29102F27}"/>
              </a:ext>
            </a:extLst>
          </p:cNvPr>
          <p:cNvSpPr txBox="1"/>
          <p:nvPr/>
        </p:nvSpPr>
        <p:spPr>
          <a:xfrm>
            <a:off x="8713606" y="3040380"/>
            <a:ext cx="3135854"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12750">
              <a:buClr>
                <a:srgbClr val="66635F"/>
              </a:buClr>
              <a:buFont typeface="Zapf Dingbats"/>
              <a:defRPr sz="1500">
                <a:solidFill>
                  <a:srgbClr val="414141"/>
                </a:solidFill>
              </a:defRPr>
            </a:pPr>
            <a:r>
              <a:rPr lang="fr-FR" b="1" dirty="0"/>
              <a:t>Objectif</a:t>
            </a:r>
            <a:r>
              <a:rPr lang="fr-FR" dirty="0"/>
              <a:t> : développer des </a:t>
            </a:r>
            <a:r>
              <a:rPr lang="fr-FR" b="1" dirty="0"/>
              <a:t>réseaux de plans focaux</a:t>
            </a:r>
            <a:r>
              <a:rPr lang="fr-FR" dirty="0"/>
              <a:t> basés sur des détecteurs </a:t>
            </a:r>
            <a:r>
              <a:rPr lang="fr-FR" b="1" dirty="0" err="1"/>
              <a:t>GigaPyx</a:t>
            </a:r>
            <a:r>
              <a:rPr lang="fr-FR" b="1" dirty="0"/>
              <a:t> de 4 × 220 MP</a:t>
            </a:r>
            <a:r>
              <a:rPr lang="fr-FR" dirty="0"/>
              <a:t> pour l'</a:t>
            </a:r>
            <a:r>
              <a:rPr lang="fr-FR" b="1" dirty="0"/>
              <a:t>astrométrie de haute précision</a:t>
            </a:r>
            <a:r>
              <a:rPr lang="fr-FR" dirty="0"/>
              <a:t>.</a:t>
            </a:r>
            <a:endParaRPr dirty="0"/>
          </a:p>
        </p:txBody>
      </p:sp>
      <p:sp>
        <p:nvSpPr>
          <p:cNvPr id="27" name="objective : to develop focal plane wavefront sensor in large bandwidths…">
            <a:extLst>
              <a:ext uri="{FF2B5EF4-FFF2-40B4-BE49-F238E27FC236}">
                <a16:creationId xmlns:a16="http://schemas.microsoft.com/office/drawing/2014/main" id="{F49B0F24-BE41-7BAE-93C9-A56F06AFA7AF}"/>
              </a:ext>
            </a:extLst>
          </p:cNvPr>
          <p:cNvSpPr txBox="1"/>
          <p:nvPr/>
        </p:nvSpPr>
        <p:spPr>
          <a:xfrm>
            <a:off x="3477859" y="4833038"/>
            <a:ext cx="3450434"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12750">
              <a:buClr>
                <a:srgbClr val="66635F"/>
              </a:buClr>
              <a:buFont typeface="Zapf Dingbats"/>
              <a:defRPr sz="1500">
                <a:solidFill>
                  <a:srgbClr val="414141"/>
                </a:solidFill>
              </a:defRPr>
            </a:pPr>
            <a:r>
              <a:rPr lang="fr-FR" b="1" dirty="0"/>
              <a:t>Objectif</a:t>
            </a:r>
            <a:r>
              <a:rPr lang="fr-FR" dirty="0"/>
              <a:t> : développer un </a:t>
            </a:r>
            <a:r>
              <a:rPr lang="fr-FR" b="1" dirty="0"/>
              <a:t>capteur de front d’onde en plan focal</a:t>
            </a:r>
            <a:r>
              <a:rPr lang="fr-FR" dirty="0"/>
              <a:t> pour des </a:t>
            </a:r>
            <a:r>
              <a:rPr lang="fr-FR" b="1" dirty="0"/>
              <a:t>larges bandes passantes</a:t>
            </a:r>
            <a:r>
              <a:rPr lang="fr-FR" dirty="0"/>
              <a:t>, utilisant des </a:t>
            </a:r>
            <a:r>
              <a:rPr lang="fr-FR" b="1" dirty="0"/>
              <a:t>détecteurs de comptage de photons optiques</a:t>
            </a:r>
            <a:r>
              <a:rPr lang="fr-FR" dirty="0"/>
              <a:t>.</a:t>
            </a:r>
            <a:endParaRPr dirty="0"/>
          </a:p>
        </p:txBody>
      </p:sp>
      <p:pic>
        <p:nvPicPr>
          <p:cNvPr id="28" name="vidéo-collée.png" descr="vidéo-collée.png">
            <a:extLst>
              <a:ext uri="{FF2B5EF4-FFF2-40B4-BE49-F238E27FC236}">
                <a16:creationId xmlns:a16="http://schemas.microsoft.com/office/drawing/2014/main" id="{58F8BDE4-5BCC-774D-BC7E-4879147EC58E}"/>
              </a:ext>
            </a:extLst>
          </p:cNvPr>
          <p:cNvPicPr>
            <a:picLocks noChangeAspect="1"/>
          </p:cNvPicPr>
          <p:nvPr/>
        </p:nvPicPr>
        <p:blipFill>
          <a:blip r:embed="rId3"/>
          <a:stretch>
            <a:fillRect/>
          </a:stretch>
        </p:blipFill>
        <p:spPr>
          <a:xfrm>
            <a:off x="375408" y="3708516"/>
            <a:ext cx="2948000" cy="2786636"/>
          </a:xfrm>
          <a:prstGeom prst="rect">
            <a:avLst/>
          </a:prstGeom>
          <a:ln w="12700">
            <a:miter lim="400000"/>
          </a:ln>
        </p:spPr>
      </p:pic>
      <p:pic>
        <p:nvPicPr>
          <p:cNvPr id="29" name="Capture d’écran 2026-03-22 à 21.21.20.jpg" descr="Capture d’écran 2026-03-22 à 21.21.20.jpg">
            <a:extLst>
              <a:ext uri="{FF2B5EF4-FFF2-40B4-BE49-F238E27FC236}">
                <a16:creationId xmlns:a16="http://schemas.microsoft.com/office/drawing/2014/main" id="{85D69A71-6537-D9D6-7323-3BB5D63E398A}"/>
              </a:ext>
            </a:extLst>
          </p:cNvPr>
          <p:cNvPicPr>
            <a:picLocks noChangeAspect="1"/>
          </p:cNvPicPr>
          <p:nvPr/>
        </p:nvPicPr>
        <p:blipFill>
          <a:blip r:embed="rId4"/>
          <a:stretch>
            <a:fillRect/>
          </a:stretch>
        </p:blipFill>
        <p:spPr>
          <a:xfrm>
            <a:off x="3552616" y="1412083"/>
            <a:ext cx="1860946" cy="2201175"/>
          </a:xfrm>
          <a:prstGeom prst="rect">
            <a:avLst/>
          </a:prstGeom>
          <a:ln w="12700">
            <a:miter lim="400000"/>
          </a:ln>
        </p:spPr>
      </p:pic>
      <p:pic>
        <p:nvPicPr>
          <p:cNvPr id="30" name="Capture d’écran 2026-03-22 à 21.20.20.jpg" descr="Capture d’écran 2026-03-22 à 21.20.20.jpg">
            <a:extLst>
              <a:ext uri="{FF2B5EF4-FFF2-40B4-BE49-F238E27FC236}">
                <a16:creationId xmlns:a16="http://schemas.microsoft.com/office/drawing/2014/main" id="{D1BA9385-018C-A3F2-9A85-04D8FC05A8AE}"/>
              </a:ext>
            </a:extLst>
          </p:cNvPr>
          <p:cNvPicPr>
            <a:picLocks noChangeAspect="1"/>
          </p:cNvPicPr>
          <p:nvPr/>
        </p:nvPicPr>
        <p:blipFill>
          <a:blip r:embed="rId5"/>
          <a:stretch>
            <a:fillRect/>
          </a:stretch>
        </p:blipFill>
        <p:spPr>
          <a:xfrm>
            <a:off x="5414252" y="1411162"/>
            <a:ext cx="2948000" cy="2201174"/>
          </a:xfrm>
          <a:prstGeom prst="rect">
            <a:avLst/>
          </a:prstGeom>
          <a:ln w="12700">
            <a:miter lim="400000"/>
          </a:ln>
        </p:spPr>
      </p:pic>
    </p:spTree>
    <p:extLst>
      <p:ext uri="{BB962C8B-B14F-4D97-AF65-F5344CB8AC3E}">
        <p14:creationId xmlns:p14="http://schemas.microsoft.com/office/powerpoint/2010/main" val="170627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31DA4-A420-D700-77A9-950E787DF6ED}"/>
              </a:ext>
            </a:extLst>
          </p:cNvPr>
          <p:cNvSpPr>
            <a:spLocks noGrp="1"/>
          </p:cNvSpPr>
          <p:nvPr>
            <p:ph type="title"/>
          </p:nvPr>
        </p:nvSpPr>
        <p:spPr/>
        <p:txBody>
          <a:bodyPr/>
          <a:lstStyle/>
          <a:p>
            <a:endParaRPr lang="fr-FR"/>
          </a:p>
        </p:txBody>
      </p:sp>
      <p:sp>
        <p:nvSpPr>
          <p:cNvPr id="3" name="Rectangle à coins arrondis 3">
            <a:extLst>
              <a:ext uri="{FF2B5EF4-FFF2-40B4-BE49-F238E27FC236}">
                <a16:creationId xmlns:a16="http://schemas.microsoft.com/office/drawing/2014/main" id="{0AA1E269-847D-8A5B-A56A-E81B92B7670C}"/>
              </a:ext>
            </a:extLst>
          </p:cNvPr>
          <p:cNvSpPr/>
          <p:nvPr/>
        </p:nvSpPr>
        <p:spPr>
          <a:xfrm>
            <a:off x="661481" y="311285"/>
            <a:ext cx="10700426" cy="972766"/>
          </a:xfrm>
          <a:prstGeom prst="roundRect">
            <a:avLst/>
          </a:prstGeom>
          <a:solidFill>
            <a:srgbClr val="00284B"/>
          </a:solidFill>
          <a:ln>
            <a:solidFill>
              <a:srgbClr val="00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SAXO+ - SPHERE Upgrade</a:t>
            </a:r>
          </a:p>
        </p:txBody>
      </p:sp>
      <p:pic>
        <p:nvPicPr>
          <p:cNvPr id="5" name="Grouper" descr="Grouper">
            <a:extLst>
              <a:ext uri="{FF2B5EF4-FFF2-40B4-BE49-F238E27FC236}">
                <a16:creationId xmlns:a16="http://schemas.microsoft.com/office/drawing/2014/main" id="{5242097C-356D-EC5E-104E-8A5733647F0D}"/>
              </a:ext>
            </a:extLst>
          </p:cNvPr>
          <p:cNvPicPr>
            <a:picLocks noChangeAspect="1"/>
          </p:cNvPicPr>
          <p:nvPr/>
        </p:nvPicPr>
        <p:blipFill>
          <a:blip r:embed="rId2"/>
          <a:srcRect r="6104"/>
          <a:stretch>
            <a:fillRect/>
          </a:stretch>
        </p:blipFill>
        <p:spPr>
          <a:xfrm>
            <a:off x="8288783" y="2565822"/>
            <a:ext cx="3884730" cy="4131502"/>
          </a:xfrm>
          <a:prstGeom prst="rect">
            <a:avLst/>
          </a:prstGeom>
          <a:ln w="12700">
            <a:miter lim="400000"/>
          </a:ln>
        </p:spPr>
      </p:pic>
      <p:pic>
        <p:nvPicPr>
          <p:cNvPr id="6" name="Grouper" descr="Grouper">
            <a:extLst>
              <a:ext uri="{FF2B5EF4-FFF2-40B4-BE49-F238E27FC236}">
                <a16:creationId xmlns:a16="http://schemas.microsoft.com/office/drawing/2014/main" id="{949F3531-E463-9DA5-6F0B-0251062B3854}"/>
              </a:ext>
            </a:extLst>
          </p:cNvPr>
          <p:cNvPicPr>
            <a:picLocks noChangeAspect="1"/>
          </p:cNvPicPr>
          <p:nvPr/>
        </p:nvPicPr>
        <p:blipFill>
          <a:blip r:embed="rId3"/>
          <a:stretch>
            <a:fillRect/>
          </a:stretch>
        </p:blipFill>
        <p:spPr>
          <a:xfrm>
            <a:off x="-43554" y="2572398"/>
            <a:ext cx="3946771" cy="3283503"/>
          </a:xfrm>
          <a:prstGeom prst="rect">
            <a:avLst/>
          </a:prstGeom>
          <a:ln w="12700">
            <a:miter lim="400000"/>
          </a:ln>
        </p:spPr>
      </p:pic>
      <p:sp>
        <p:nvSpPr>
          <p:cNvPr id="7" name="Vigan et al. 2020, Langlois et al. 2021">
            <a:extLst>
              <a:ext uri="{FF2B5EF4-FFF2-40B4-BE49-F238E27FC236}">
                <a16:creationId xmlns:a16="http://schemas.microsoft.com/office/drawing/2014/main" id="{6C3DF4DB-BBA7-D002-B728-5AD2D1235259}"/>
              </a:ext>
            </a:extLst>
          </p:cNvPr>
          <p:cNvSpPr txBox="1"/>
          <p:nvPr/>
        </p:nvSpPr>
        <p:spPr>
          <a:xfrm>
            <a:off x="545216" y="5911932"/>
            <a:ext cx="276923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4472C4"/>
                </a:solidFill>
              </a:defRPr>
            </a:lvl1pPr>
          </a:lstStyle>
          <a:p>
            <a:r>
              <a:t>Vigan et al. 2020, Langlois et al. 2021</a:t>
            </a:r>
          </a:p>
        </p:txBody>
      </p:sp>
      <p:sp>
        <p:nvSpPr>
          <p:cNvPr id="8" name="SAXO+ max frequency of 2.7kHz…">
            <a:extLst>
              <a:ext uri="{FF2B5EF4-FFF2-40B4-BE49-F238E27FC236}">
                <a16:creationId xmlns:a16="http://schemas.microsoft.com/office/drawing/2014/main" id="{D29D12E0-608D-A104-E6A5-06954D9DD074}"/>
              </a:ext>
            </a:extLst>
          </p:cNvPr>
          <p:cNvSpPr txBox="1"/>
          <p:nvPr/>
        </p:nvSpPr>
        <p:spPr>
          <a:xfrm>
            <a:off x="8527057" y="1336503"/>
            <a:ext cx="3500229" cy="469901"/>
          </a:xfrm>
          <a:prstGeom prst="rect">
            <a:avLst/>
          </a:prstGeom>
          <a:solidFill>
            <a:srgbClr val="535353"/>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ctr" defTabSz="412750">
              <a:defRPr sz="1500">
                <a:solidFill>
                  <a:srgbClr val="FFFFFF"/>
                </a:solidFill>
                <a:latin typeface="Arago-Regular"/>
                <a:ea typeface="Arago-Regular"/>
                <a:cs typeface="Arago-Regular"/>
                <a:sym typeface="Arago-Regular"/>
              </a:defRPr>
            </a:pPr>
            <a:r>
              <a:t>SAXO+ max frequency of 2.7kHz</a:t>
            </a:r>
          </a:p>
          <a:p>
            <a:pPr algn="ctr" defTabSz="412750">
              <a:defRPr sz="1500">
                <a:solidFill>
                  <a:srgbClr val="FFFFFF"/>
                </a:solidFill>
                <a:latin typeface="Arago-Regular"/>
                <a:ea typeface="Arago-Regular"/>
                <a:cs typeface="Arago-Regular"/>
                <a:sym typeface="Arago-Regular"/>
              </a:defRPr>
            </a:pPr>
            <a:r>
              <a:t>(SAXO is running at 1.38kHz)</a:t>
            </a:r>
          </a:p>
        </p:txBody>
      </p:sp>
      <p:sp>
        <p:nvSpPr>
          <p:cNvPr id="9" name="SPHERE contrast limits:…">
            <a:extLst>
              <a:ext uri="{FF2B5EF4-FFF2-40B4-BE49-F238E27FC236}">
                <a16:creationId xmlns:a16="http://schemas.microsoft.com/office/drawing/2014/main" id="{4FA6CC93-FE57-0A68-7B6A-40A3272DE8FE}"/>
              </a:ext>
            </a:extLst>
          </p:cNvPr>
          <p:cNvSpPr txBox="1"/>
          <p:nvPr/>
        </p:nvSpPr>
        <p:spPr>
          <a:xfrm>
            <a:off x="561043" y="1543024"/>
            <a:ext cx="3029832" cy="970169"/>
          </a:xfrm>
          <a:prstGeom prst="rect">
            <a:avLst/>
          </a:prstGeom>
          <a:solidFill>
            <a:schemeClr val="accent3"/>
          </a:solidFill>
          <a:ln w="1905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indent="127000">
              <a:defRPr>
                <a:solidFill>
                  <a:srgbClr val="FFFFFF"/>
                </a:solidFill>
                <a:latin typeface="Arago-Regular"/>
                <a:ea typeface="Arago-Regular"/>
                <a:cs typeface="Arago-Regular"/>
                <a:sym typeface="Arago-Regular"/>
              </a:defRPr>
            </a:pPr>
            <a:r>
              <a:rPr dirty="0"/>
              <a:t>SPHERE contrast limits: </a:t>
            </a:r>
          </a:p>
          <a:p>
            <a:pPr indent="127000">
              <a:defRPr>
                <a:solidFill>
                  <a:srgbClr val="FFFFFF"/>
                </a:solidFill>
                <a:latin typeface="Arago-Regular"/>
                <a:ea typeface="Arago-Regular"/>
                <a:cs typeface="Arago-Regular"/>
                <a:sym typeface="Arago-Regular"/>
              </a:defRPr>
            </a:pPr>
            <a:r>
              <a:rPr dirty="0"/>
              <a:t> &gt; few Mass of Jupiter</a:t>
            </a:r>
          </a:p>
          <a:p>
            <a:pPr indent="127000">
              <a:defRPr>
                <a:solidFill>
                  <a:srgbClr val="FFFFFF"/>
                </a:solidFill>
                <a:latin typeface="Arago-Regular"/>
                <a:ea typeface="Arago-Regular"/>
                <a:cs typeface="Arago-Regular"/>
                <a:sym typeface="Arago-Regular"/>
              </a:defRPr>
            </a:pPr>
            <a:r>
              <a:rPr dirty="0"/>
              <a:t>&gt; few tens of AU</a:t>
            </a:r>
          </a:p>
        </p:txBody>
      </p:sp>
      <p:sp>
        <p:nvSpPr>
          <p:cNvPr id="10" name="SAXO+ will observe J&lt;12 stars">
            <a:extLst>
              <a:ext uri="{FF2B5EF4-FFF2-40B4-BE49-F238E27FC236}">
                <a16:creationId xmlns:a16="http://schemas.microsoft.com/office/drawing/2014/main" id="{235F54A9-241E-CAFF-3F6E-348E8ECD6FBC}"/>
              </a:ext>
            </a:extLst>
          </p:cNvPr>
          <p:cNvSpPr txBox="1"/>
          <p:nvPr/>
        </p:nvSpPr>
        <p:spPr>
          <a:xfrm>
            <a:off x="8527057" y="1959231"/>
            <a:ext cx="3500229" cy="241301"/>
          </a:xfrm>
          <a:prstGeom prst="rect">
            <a:avLst/>
          </a:prstGeom>
          <a:solidFill>
            <a:srgbClr val="535353"/>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412750">
              <a:defRPr sz="1500">
                <a:solidFill>
                  <a:srgbClr val="FFFFFF"/>
                </a:solidFill>
                <a:latin typeface="Arago-Regular"/>
                <a:ea typeface="Arago-Regular"/>
                <a:cs typeface="Arago-Regular"/>
                <a:sym typeface="Arago-Regular"/>
              </a:defRPr>
            </a:lvl1pPr>
          </a:lstStyle>
          <a:p>
            <a:r>
              <a:t>SAXO+ will observe J&lt;12 stars</a:t>
            </a:r>
          </a:p>
        </p:txBody>
      </p:sp>
      <p:sp>
        <p:nvSpPr>
          <p:cNvPr id="11" name="PEPR Contribution :…">
            <a:extLst>
              <a:ext uri="{FF2B5EF4-FFF2-40B4-BE49-F238E27FC236}">
                <a16:creationId xmlns:a16="http://schemas.microsoft.com/office/drawing/2014/main" id="{238E4686-9B26-5807-1369-94220C0A3447}"/>
              </a:ext>
            </a:extLst>
          </p:cNvPr>
          <p:cNvSpPr txBox="1"/>
          <p:nvPr/>
        </p:nvSpPr>
        <p:spPr>
          <a:xfrm>
            <a:off x="3962118" y="4091771"/>
            <a:ext cx="4322763" cy="1626196"/>
          </a:xfrm>
          <a:prstGeom prst="rect">
            <a:avLst/>
          </a:prstGeom>
          <a:gradFill>
            <a:gsLst>
              <a:gs pos="0">
                <a:schemeClr val="accent4">
                  <a:hueOff val="572116"/>
                  <a:satOff val="-25534"/>
                  <a:lumOff val="33317"/>
                </a:schemeClr>
              </a:gs>
              <a:gs pos="50000">
                <a:srgbClr val="AFD18E"/>
              </a:gs>
              <a:gs pos="100000">
                <a:schemeClr val="accent4">
                  <a:hueOff val="502247"/>
                  <a:satOff val="-26117"/>
                  <a:lumOff val="24144"/>
                </a:schemeClr>
              </a:gs>
            </a:gsLst>
            <a:lin ang="5400000"/>
          </a:gradFill>
          <a:ln w="6350">
            <a:solidFill>
              <a:schemeClr val="accent4"/>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indent="139700">
              <a:defRPr>
                <a:latin typeface="Arago-Regular"/>
                <a:ea typeface="Arago-Regular"/>
                <a:cs typeface="Arago-Regular"/>
                <a:sym typeface="Arago-Regular"/>
              </a:defRPr>
            </a:pPr>
            <a:r>
              <a:t>PEPR Contribution :</a:t>
            </a:r>
          </a:p>
          <a:p>
            <a:pPr marL="180473" indent="-180473">
              <a:buSzPct val="100000"/>
              <a:buChar char="-"/>
              <a:defRPr>
                <a:latin typeface="Arago-Regular"/>
                <a:ea typeface="Arago-Regular"/>
                <a:cs typeface="Arago-Regular"/>
                <a:sym typeface="Arago-Regular"/>
              </a:defRPr>
            </a:pPr>
            <a:r>
              <a:t>Real Time Computer of SAXO+</a:t>
            </a:r>
          </a:p>
          <a:p>
            <a:pPr marL="180473" indent="-180473">
              <a:buSzPct val="100000"/>
              <a:buChar char="-"/>
              <a:defRPr>
                <a:latin typeface="Arago-Regular"/>
                <a:ea typeface="Arago-Regular"/>
                <a:cs typeface="Arago-Regular"/>
                <a:sym typeface="Arago-Regular"/>
              </a:defRPr>
            </a:pPr>
            <a:r>
              <a:t>Wavefront sensing / Correction of non common path aberrations</a:t>
            </a:r>
          </a:p>
          <a:p>
            <a:pPr marL="180473" indent="-180473">
              <a:buSzPct val="100000"/>
              <a:buChar char="-"/>
              <a:defRPr>
                <a:latin typeface="Arago-Regular"/>
                <a:ea typeface="Arago-Regular"/>
                <a:cs typeface="Arago-Regular"/>
                <a:sym typeface="Arago-Regular"/>
              </a:defRPr>
            </a:pPr>
            <a:r>
              <a:t>Assembly Integration and Test at CRAL</a:t>
            </a:r>
          </a:p>
        </p:txBody>
      </p:sp>
      <p:sp>
        <p:nvSpPr>
          <p:cNvPr id="12" name="On sky in Jan. 2028">
            <a:extLst>
              <a:ext uri="{FF2B5EF4-FFF2-40B4-BE49-F238E27FC236}">
                <a16:creationId xmlns:a16="http://schemas.microsoft.com/office/drawing/2014/main" id="{4A42255B-8908-B32B-2D55-75BD6C755427}"/>
              </a:ext>
            </a:extLst>
          </p:cNvPr>
          <p:cNvSpPr txBox="1"/>
          <p:nvPr/>
        </p:nvSpPr>
        <p:spPr>
          <a:xfrm>
            <a:off x="3903944" y="1324403"/>
            <a:ext cx="4168858" cy="284480"/>
          </a:xfrm>
          <a:prstGeom prst="rect">
            <a:avLst/>
          </a:prstGeom>
          <a:solidFill>
            <a:srgbClr val="ED220D"/>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412750">
              <a:defRPr>
                <a:solidFill>
                  <a:srgbClr val="FFFFFF"/>
                </a:solidFill>
                <a:latin typeface="Arago-Regular"/>
                <a:ea typeface="Arago-Regular"/>
                <a:cs typeface="Arago-Regular"/>
                <a:sym typeface="Arago-Regular"/>
              </a:defRPr>
            </a:lvl1pPr>
          </a:lstStyle>
          <a:p>
            <a:r>
              <a:t>On sky in Jan. 2028</a:t>
            </a:r>
          </a:p>
        </p:txBody>
      </p:sp>
      <p:pic>
        <p:nvPicPr>
          <p:cNvPr id="13" name="vidéo-collée.png" descr="vidéo-collée.png">
            <a:extLst>
              <a:ext uri="{FF2B5EF4-FFF2-40B4-BE49-F238E27FC236}">
                <a16:creationId xmlns:a16="http://schemas.microsoft.com/office/drawing/2014/main" id="{96014EE6-0E6D-0A01-8A48-956E798CC04A}"/>
              </a:ext>
            </a:extLst>
          </p:cNvPr>
          <p:cNvPicPr>
            <a:picLocks noChangeAspect="1"/>
          </p:cNvPicPr>
          <p:nvPr/>
        </p:nvPicPr>
        <p:blipFill>
          <a:blip r:embed="rId4"/>
          <a:stretch>
            <a:fillRect/>
          </a:stretch>
        </p:blipFill>
        <p:spPr>
          <a:xfrm>
            <a:off x="3980073" y="1807896"/>
            <a:ext cx="2018059" cy="1999714"/>
          </a:xfrm>
          <a:prstGeom prst="rect">
            <a:avLst/>
          </a:prstGeom>
          <a:ln w="12700">
            <a:miter lim="400000"/>
          </a:ln>
        </p:spPr>
      </p:pic>
      <p:pic>
        <p:nvPicPr>
          <p:cNvPr id="14" name="vidéo-collée.png" descr="vidéo-collée.png">
            <a:extLst>
              <a:ext uri="{FF2B5EF4-FFF2-40B4-BE49-F238E27FC236}">
                <a16:creationId xmlns:a16="http://schemas.microsoft.com/office/drawing/2014/main" id="{3D4A0F7D-8275-B474-7FD4-54FB6B663E2D}"/>
              </a:ext>
            </a:extLst>
          </p:cNvPr>
          <p:cNvPicPr>
            <a:picLocks noChangeAspect="1"/>
          </p:cNvPicPr>
          <p:nvPr/>
        </p:nvPicPr>
        <p:blipFill>
          <a:blip r:embed="rId5"/>
          <a:stretch>
            <a:fillRect/>
          </a:stretch>
        </p:blipFill>
        <p:spPr>
          <a:xfrm>
            <a:off x="6141207" y="1804452"/>
            <a:ext cx="2032001" cy="2006601"/>
          </a:xfrm>
          <a:prstGeom prst="rect">
            <a:avLst/>
          </a:prstGeom>
          <a:ln w="12700">
            <a:miter lim="400000"/>
          </a:ln>
        </p:spPr>
      </p:pic>
      <p:sp>
        <p:nvSpPr>
          <p:cNvPr id="15" name="SPHERE/SAXO">
            <a:extLst>
              <a:ext uri="{FF2B5EF4-FFF2-40B4-BE49-F238E27FC236}">
                <a16:creationId xmlns:a16="http://schemas.microsoft.com/office/drawing/2014/main" id="{F9B371EF-6484-CD9B-8251-9283F93E6475}"/>
              </a:ext>
            </a:extLst>
          </p:cNvPr>
          <p:cNvSpPr txBox="1"/>
          <p:nvPr/>
        </p:nvSpPr>
        <p:spPr>
          <a:xfrm>
            <a:off x="4079131" y="1804452"/>
            <a:ext cx="1610844"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12750">
              <a:defRPr>
                <a:solidFill>
                  <a:srgbClr val="FFFFFF"/>
                </a:solidFill>
                <a:latin typeface="Arago-Regular"/>
                <a:ea typeface="Arago-Regular"/>
                <a:cs typeface="Arago-Regular"/>
                <a:sym typeface="Arago-Regular"/>
              </a:defRPr>
            </a:lvl1pPr>
          </a:lstStyle>
          <a:p>
            <a:r>
              <a:t>SPHERE/SAXO</a:t>
            </a:r>
          </a:p>
        </p:txBody>
      </p:sp>
      <p:sp>
        <p:nvSpPr>
          <p:cNvPr id="16" name="SPHERE/SAXO+">
            <a:extLst>
              <a:ext uri="{FF2B5EF4-FFF2-40B4-BE49-F238E27FC236}">
                <a16:creationId xmlns:a16="http://schemas.microsoft.com/office/drawing/2014/main" id="{7790632B-6797-3112-2449-2B4834F7C514}"/>
              </a:ext>
            </a:extLst>
          </p:cNvPr>
          <p:cNvSpPr txBox="1"/>
          <p:nvPr/>
        </p:nvSpPr>
        <p:spPr>
          <a:xfrm>
            <a:off x="6288583" y="1804452"/>
            <a:ext cx="1734288"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12750">
              <a:defRPr>
                <a:solidFill>
                  <a:srgbClr val="FFFFFF"/>
                </a:solidFill>
                <a:latin typeface="Arago-Regular"/>
                <a:ea typeface="Arago-Regular"/>
                <a:cs typeface="Arago-Regular"/>
                <a:sym typeface="Arago-Regular"/>
              </a:defRPr>
            </a:lvl1pPr>
          </a:lstStyle>
          <a:p>
            <a:r>
              <a:t>SPHERE/SAXO+</a:t>
            </a:r>
          </a:p>
        </p:txBody>
      </p:sp>
      <p:sp>
        <p:nvSpPr>
          <p:cNvPr id="17" name="Flèche">
            <a:extLst>
              <a:ext uri="{FF2B5EF4-FFF2-40B4-BE49-F238E27FC236}">
                <a16:creationId xmlns:a16="http://schemas.microsoft.com/office/drawing/2014/main" id="{FD1DC697-AF82-9568-EABA-EF2B16C6A5CB}"/>
              </a:ext>
            </a:extLst>
          </p:cNvPr>
          <p:cNvSpPr/>
          <p:nvPr/>
        </p:nvSpPr>
        <p:spPr>
          <a:xfrm>
            <a:off x="5474418" y="3217975"/>
            <a:ext cx="1498229" cy="443970"/>
          </a:xfrm>
          <a:prstGeom prst="rightArrow">
            <a:avLst>
              <a:gd name="adj1" fmla="val 52548"/>
              <a:gd name="adj2" fmla="val 150338"/>
            </a:avLst>
          </a:prstGeom>
          <a:solidFill>
            <a:srgbClr val="FFFFFF"/>
          </a:solidFill>
          <a:ln w="12700">
            <a:solidFill>
              <a:schemeClr val="accent1"/>
            </a:solidFill>
            <a:miter/>
          </a:ln>
        </p:spPr>
        <p:txBody>
          <a:bodyPr lIns="45719" rIns="45719" anchor="ctr"/>
          <a:lstStyle/>
          <a:p>
            <a:endParaRPr/>
          </a:p>
        </p:txBody>
      </p:sp>
      <p:sp>
        <p:nvSpPr>
          <p:cNvPr id="18" name="Synergy : Gaia, ALMA, JWST">
            <a:extLst>
              <a:ext uri="{FF2B5EF4-FFF2-40B4-BE49-F238E27FC236}">
                <a16:creationId xmlns:a16="http://schemas.microsoft.com/office/drawing/2014/main" id="{B89038EF-5921-3474-2680-DE99F5A2D782}"/>
              </a:ext>
            </a:extLst>
          </p:cNvPr>
          <p:cNvSpPr txBox="1"/>
          <p:nvPr/>
        </p:nvSpPr>
        <p:spPr>
          <a:xfrm>
            <a:off x="3942514" y="5800751"/>
            <a:ext cx="4322763" cy="463551"/>
          </a:xfrm>
          <a:prstGeom prst="rect">
            <a:avLst/>
          </a:prstGeom>
          <a:gradFill>
            <a:gsLst>
              <a:gs pos="0">
                <a:srgbClr val="AA4849"/>
              </a:gs>
              <a:gs pos="50000">
                <a:srgbClr val="A40B11"/>
              </a:gs>
              <a:gs pos="100000">
                <a:srgbClr val="970409"/>
              </a:gs>
            </a:gsLst>
            <a:lin ang="5400000"/>
          </a:gradFill>
          <a:ln w="635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defRPr>
                <a:solidFill>
                  <a:srgbClr val="FFFFFF"/>
                </a:solidFill>
                <a:latin typeface="Arago-Regular"/>
                <a:ea typeface="Arago-Regular"/>
                <a:cs typeface="Arago-Regular"/>
                <a:sym typeface="Arago-Regular"/>
              </a:defRPr>
            </a:lvl1pPr>
          </a:lstStyle>
          <a:p>
            <a:r>
              <a:t>Synergy : Gaia, ALMA, JWST</a:t>
            </a:r>
          </a:p>
        </p:txBody>
      </p:sp>
      <p:sp>
        <p:nvSpPr>
          <p:cNvPr id="19" name="Boccaletti et al. 2020">
            <a:extLst>
              <a:ext uri="{FF2B5EF4-FFF2-40B4-BE49-F238E27FC236}">
                <a16:creationId xmlns:a16="http://schemas.microsoft.com/office/drawing/2014/main" id="{C7D37C61-AAE0-CD04-6E7C-D92C9466F1FE}"/>
              </a:ext>
            </a:extLst>
          </p:cNvPr>
          <p:cNvSpPr txBox="1"/>
          <p:nvPr/>
        </p:nvSpPr>
        <p:spPr>
          <a:xfrm>
            <a:off x="8755346" y="6365645"/>
            <a:ext cx="161335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4472C4"/>
                </a:solidFill>
              </a:defRPr>
            </a:lvl1pPr>
          </a:lstStyle>
          <a:p>
            <a:r>
              <a:t>Boccaletti et al. 2020</a:t>
            </a:r>
          </a:p>
        </p:txBody>
      </p:sp>
      <p:sp>
        <p:nvSpPr>
          <p:cNvPr id="21" name="Synergy : Gaia, ALMA, JWST">
            <a:extLst>
              <a:ext uri="{FF2B5EF4-FFF2-40B4-BE49-F238E27FC236}">
                <a16:creationId xmlns:a16="http://schemas.microsoft.com/office/drawing/2014/main" id="{A9EB0BD5-8E0C-6C62-54D5-2CBD47B0ECAD}"/>
              </a:ext>
            </a:extLst>
          </p:cNvPr>
          <p:cNvSpPr txBox="1"/>
          <p:nvPr/>
        </p:nvSpPr>
        <p:spPr>
          <a:xfrm>
            <a:off x="18487" y="6368614"/>
            <a:ext cx="1987826" cy="489386"/>
          </a:xfrm>
          <a:prstGeom prst="rect">
            <a:avLst/>
          </a:prstGeom>
          <a:gradFill>
            <a:gsLst>
              <a:gs pos="0">
                <a:srgbClr val="AA4849"/>
              </a:gs>
              <a:gs pos="50000">
                <a:srgbClr val="A40B11"/>
              </a:gs>
              <a:gs pos="100000">
                <a:srgbClr val="970409"/>
              </a:gs>
            </a:gsLst>
            <a:lin ang="5400000"/>
          </a:gradFill>
          <a:ln w="635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ctr">
              <a:defRPr>
                <a:solidFill>
                  <a:srgbClr val="FFFFFF"/>
                </a:solidFill>
                <a:latin typeface="Arago-Regular"/>
                <a:ea typeface="Arago-Regular"/>
                <a:cs typeface="Arago-Regular"/>
                <a:sym typeface="Arago-Regular"/>
              </a:defRPr>
            </a:lvl1pPr>
          </a:lstStyle>
          <a:p>
            <a:r>
              <a:rPr lang="en-US" dirty="0" err="1"/>
              <a:t>Offres</a:t>
            </a:r>
            <a:r>
              <a:rPr lang="en-US" dirty="0"/>
              <a:t> Postdocs</a:t>
            </a:r>
            <a:endParaRPr dirty="0"/>
          </a:p>
        </p:txBody>
      </p:sp>
    </p:spTree>
    <p:extLst>
      <p:ext uri="{BB962C8B-B14F-4D97-AF65-F5344CB8AC3E}">
        <p14:creationId xmlns:p14="http://schemas.microsoft.com/office/powerpoint/2010/main" val="9566011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D2D7E7D6707E4ABD245F4CF9D8D2A5" ma:contentTypeVersion="2" ma:contentTypeDescription="Crée un document." ma:contentTypeScope="" ma:versionID="140f062882ba840571c5d5d40284a7b6">
  <xsd:schema xmlns:xsd="http://www.w3.org/2001/XMLSchema" xmlns:xs="http://www.w3.org/2001/XMLSchema" xmlns:p="http://schemas.microsoft.com/office/2006/metadata/properties" xmlns:ns2="fa1cea79-1670-4aaa-ac01-61fac3ad3038" targetNamespace="http://schemas.microsoft.com/office/2006/metadata/properties" ma:root="true" ma:fieldsID="41462b28186b95234b397f53a12f3478" ns2:_="">
    <xsd:import namespace="fa1cea79-1670-4aaa-ac01-61fac3ad3038"/>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cea79-1670-4aaa-ac01-61fac3ad3038"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C3F4BF-C01C-482F-B364-F6D79B3AD824}">
  <ds:schemaRefs>
    <ds:schemaRef ds:uri="fa1cea79-1670-4aaa-ac01-61fac3ad3038"/>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E1A4E7F-3FCA-4268-81C1-36F485D473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cea79-1670-4aaa-ac01-61fac3ad30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BF6AA6-7412-4C0A-B81B-7D8A3CB48A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19401</TotalTime>
  <Words>2799</Words>
  <Application>Microsoft Macintosh PowerPoint</Application>
  <PresentationFormat>Grand écran</PresentationFormat>
  <Paragraphs>323</Paragraphs>
  <Slides>27</Slides>
  <Notes>1</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27</vt:i4>
      </vt:variant>
    </vt:vector>
  </HeadingPairs>
  <TitlesOfParts>
    <vt:vector size="38" baseType="lpstr">
      <vt:lpstr>Aptos</vt:lpstr>
      <vt:lpstr>Arial</vt:lpstr>
      <vt:lpstr>Calibri</vt:lpstr>
      <vt:lpstr>Calibri Light</vt:lpstr>
      <vt:lpstr>Courier New</vt:lpstr>
      <vt:lpstr>Helvetica Neue</vt:lpstr>
      <vt:lpstr>Liberation Serif</vt:lpstr>
      <vt:lpstr>Wingdings</vt:lpstr>
      <vt:lpstr>Zapf Dingbats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Exoplanet imaging</vt:lpstr>
      <vt:lpstr>Présentation PowerPoint</vt:lpstr>
      <vt:lpstr>Approche hybride novatrice qui combine l’interprétabilité d’un cadre statistique avec des composants appris, améliorant la détectabilité et la caractérisation des exoplanètes (ExoMILD (Imagerie d’exoplanètes par MIxture of Learnable)   Bodrito, Théo et al. (2025). “A New Statistical Model of Star Speckles for Learning to Detect and Characterize Exoplanets in Direct Imaging Observations”. In: Proceedings of the IEEE/CVF Conference on Computer Vision and Pattern Recognition (CVPR).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Atelier du défi «Vie dans l'Univers » du CNRS</vt:lpstr>
    </vt:vector>
  </TitlesOfParts>
  <Company>CNRS-DR16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ZIANI Sirine</dc:creator>
  <cp:lastModifiedBy>maud.langlois</cp:lastModifiedBy>
  <cp:revision>129</cp:revision>
  <dcterms:created xsi:type="dcterms:W3CDTF">2024-11-18T04:23:34Z</dcterms:created>
  <dcterms:modified xsi:type="dcterms:W3CDTF">2026-04-02T12:03:22Z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0x0101002DD2D7E7D6707E4ABD245F4CF9D8D2A5</vt:lpwstr>
  </property>
</Properties>
</file>