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84" r:id="rId1"/>
  </p:sldMasterIdLst>
  <p:notesMasterIdLst>
    <p:notesMasterId r:id="rId18"/>
  </p:notesMasterIdLst>
  <p:handoutMasterIdLst>
    <p:handoutMasterId r:id="rId19"/>
  </p:handoutMasterIdLst>
  <p:sldIdLst>
    <p:sldId id="270" r:id="rId2"/>
    <p:sldId id="271" r:id="rId3"/>
    <p:sldId id="273" r:id="rId4"/>
    <p:sldId id="939" r:id="rId5"/>
    <p:sldId id="940" r:id="rId6"/>
    <p:sldId id="941" r:id="rId7"/>
    <p:sldId id="272" r:id="rId8"/>
    <p:sldId id="274" r:id="rId9"/>
    <p:sldId id="942" r:id="rId10"/>
    <p:sldId id="943" r:id="rId11"/>
    <p:sldId id="947" r:id="rId12"/>
    <p:sldId id="944" r:id="rId13"/>
    <p:sldId id="949" r:id="rId14"/>
    <p:sldId id="946" r:id="rId15"/>
    <p:sldId id="948" r:id="rId16"/>
    <p:sldId id="94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5489"/>
    <a:srgbClr val="FF7E79"/>
    <a:srgbClr val="E47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68"/>
    <p:restoredTop sz="96291"/>
  </p:normalViewPr>
  <p:slideViewPr>
    <p:cSldViewPr snapToGrid="0" snapToObjects="1">
      <p:cViewPr>
        <p:scale>
          <a:sx n="56" d="100"/>
          <a:sy n="56" d="100"/>
        </p:scale>
        <p:origin x="408" y="1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C752B1-5BC7-E04D-98F6-2E63448745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9B28DF-1E3B-3B4B-AA66-F37ECFE6A3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970DA-0769-E645-A656-D5EC6AF3C003}" type="datetime1">
              <a:rPr lang="fr-FR" smtClean="0"/>
              <a:t>31/03/2026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6689D3-C978-EA44-BB54-F03EEFA02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Lieu</a:t>
            </a:r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805DB-C975-FD45-9952-4A7C8C8BE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E47FB-660B-CC49-978F-C097E5237C0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0012598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E73CE-11E9-2B41-9BA0-D16C4A0BAA47}" type="datetime1">
              <a:rPr lang="fr-FR" smtClean="0"/>
              <a:t>31/03/2026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Lieu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E108E-6FB8-0240-B808-65122B28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691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95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65002"/>
            <a:ext cx="9144000" cy="71561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E2E0C4A3-C5C8-9743-8288-9A36A2F1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67020"/>
            <a:ext cx="9144000" cy="1791729"/>
          </a:xfrm>
        </p:spPr>
        <p:txBody>
          <a:bodyPr>
            <a:noAutofit/>
          </a:bodyPr>
          <a:lstStyle>
            <a:lvl1pPr algn="ctr"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R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B77B715-7758-C445-B33A-51E1D0EB2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627" y="64060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CA8176A6-74F2-5F44-BB0D-99071D02D4F2}" type="datetime1">
              <a:rPr lang="fr-FR" smtClean="0"/>
              <a:t>31/03/2026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32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B4389E9-E41B-A045-8B40-0BE2C9B5DF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627" y="64060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26C52C7-B354-7B42-A919-2841FF5364EE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ED10C95-B007-7143-AF4B-07B14CA36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043" y="6418368"/>
            <a:ext cx="403200" cy="380185"/>
          </a:xfrm>
          <a:prstGeom prst="rect">
            <a:avLst/>
          </a:prstGeom>
        </p:spPr>
        <p:txBody>
          <a:bodyPr anchor="ctr"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26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D7BF7EB-1D7B-EF40-AE1A-B60A24915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627" y="64060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A114870-A049-3442-B19F-2633C88C731B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BA8759D-9BF7-704F-87EF-C0BE112E2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043" y="6418368"/>
            <a:ext cx="403200" cy="380185"/>
          </a:xfrm>
          <a:prstGeom prst="rect">
            <a:avLst/>
          </a:prstGeom>
        </p:spPr>
        <p:txBody>
          <a:bodyPr anchor="ctr"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4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95489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8144C-438C-8A4F-BDF0-C90D489F8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0658207-6E2E-4349-A613-FBF70B7A9A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627" y="64060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88C80B5-BFE2-C04B-A2AD-5F902755FBC0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DD8D710-D695-8845-88E9-5F731D6C5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043" y="6418368"/>
            <a:ext cx="403200" cy="380185"/>
          </a:xfrm>
          <a:prstGeom prst="rect">
            <a:avLst/>
          </a:prstGeom>
        </p:spPr>
        <p:txBody>
          <a:bodyPr anchor="ctr"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52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395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53B35CA-777D-A342-A50A-1734A52A6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627" y="64060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7D774A9-D631-6949-9105-BD069365E719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AB4BE2A-2C7A-7A46-99B0-B48D34A63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043" y="6418368"/>
            <a:ext cx="403200" cy="380185"/>
          </a:xfrm>
          <a:prstGeom prst="rect">
            <a:avLst/>
          </a:prstGeom>
        </p:spPr>
        <p:txBody>
          <a:bodyPr anchor="ctr"/>
          <a:lstStyle>
            <a:lvl1pPr algn="ctr">
              <a:defRPr sz="1400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391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3BD02E2-BC25-E448-836F-EB8FEA4415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627" y="64060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DF322B5-D3C8-FF4B-9419-3C82CA83BF7F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E3164C1-A7AC-184B-AAD5-7316712AE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043" y="6418368"/>
            <a:ext cx="403200" cy="380185"/>
          </a:xfrm>
          <a:prstGeom prst="rect">
            <a:avLst/>
          </a:prstGeom>
        </p:spPr>
        <p:txBody>
          <a:bodyPr anchor="ctr"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17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3401F2A-5386-1C43-ADFE-1191826881E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43627" y="64060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5F1D366-D654-0C45-AC86-2D8E4583930C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4CFE3BA-84C9-E741-AA43-BEADA37A530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40601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E212F8C-21E1-354A-81BF-BB96D359122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42043" y="6418368"/>
            <a:ext cx="403200" cy="380185"/>
          </a:xfrm>
          <a:prstGeom prst="rect">
            <a:avLst/>
          </a:prstGeom>
        </p:spPr>
        <p:txBody>
          <a:bodyPr anchor="ctr"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20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7FB568-D526-0A45-831D-F2F2F1780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627" y="64060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B59C136-999E-F94E-90FB-BA6C573B6ECF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F54AC8A-41B2-D946-B29B-F3CD605AF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043" y="6418368"/>
            <a:ext cx="403200" cy="380185"/>
          </a:xfrm>
          <a:prstGeom prst="rect">
            <a:avLst/>
          </a:prstGeom>
        </p:spPr>
        <p:txBody>
          <a:bodyPr anchor="ctr"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41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04CBEA2-4370-5244-807E-6698F3D69D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627" y="64060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FBB308-C72E-6244-8309-7D23E330E880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65432E-0F79-024B-9FC1-E60DAADE7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043" y="6418368"/>
            <a:ext cx="403200" cy="380185"/>
          </a:xfrm>
          <a:prstGeom prst="rect">
            <a:avLst/>
          </a:prstGeom>
        </p:spPr>
        <p:txBody>
          <a:bodyPr anchor="ctr"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01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069973"/>
          </a:xfrm>
        </p:spPr>
        <p:txBody>
          <a:bodyPr anchor="b"/>
          <a:lstStyle>
            <a:lvl1pPr>
              <a:defRPr sz="3200">
                <a:solidFill>
                  <a:srgbClr val="39548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AD9554A-23FC-764B-B767-5EEBE17A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627" y="64060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83001276-5E2A-4743-A51D-E140FA2CBD11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67AD2E6-76CC-D545-A239-CA3BD7CD4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043" y="6418368"/>
            <a:ext cx="403200" cy="380185"/>
          </a:xfrm>
          <a:prstGeom prst="rect">
            <a:avLst/>
          </a:prstGeom>
        </p:spPr>
        <p:txBody>
          <a:bodyPr anchor="ctr"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45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069973"/>
          </a:xfrm>
        </p:spPr>
        <p:txBody>
          <a:bodyPr anchor="b"/>
          <a:lstStyle>
            <a:lvl1pPr>
              <a:defRPr sz="3200">
                <a:solidFill>
                  <a:srgbClr val="39548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79D075D-DB08-074E-B820-81CE71057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627" y="64060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63BF1EC-08D1-524B-9506-53914FCBEF38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B3E1ABE-EFBB-C54B-AE89-AADE30C0B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043" y="6418368"/>
            <a:ext cx="403200" cy="380185"/>
          </a:xfrm>
          <a:prstGeom prst="rect">
            <a:avLst/>
          </a:prstGeom>
        </p:spPr>
        <p:txBody>
          <a:bodyPr anchor="ctr"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467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651210-8EC4-1346-9B94-0F66B00AD02B}"/>
              </a:ext>
            </a:extLst>
          </p:cNvPr>
          <p:cNvSpPr/>
          <p:nvPr userDrawn="1"/>
        </p:nvSpPr>
        <p:spPr>
          <a:xfrm>
            <a:off x="0" y="0"/>
            <a:ext cx="12192000" cy="972200"/>
          </a:xfrm>
          <a:prstGeom prst="rect">
            <a:avLst/>
          </a:prstGeom>
          <a:solidFill>
            <a:srgbClr val="395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7026"/>
            <a:ext cx="10515600" cy="818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22513"/>
            <a:ext cx="10515600" cy="495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3627" y="64060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F8CEAD0-A18B-BF4C-B65A-29B87111C0BB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89E9E5-9113-C94F-96EF-72843D073AE3}"/>
              </a:ext>
            </a:extLst>
          </p:cNvPr>
          <p:cNvSpPr>
            <a:spLocks/>
          </p:cNvSpPr>
          <p:nvPr userDrawn="1"/>
        </p:nvSpPr>
        <p:spPr>
          <a:xfrm>
            <a:off x="11645173" y="6408670"/>
            <a:ext cx="403200" cy="402336"/>
          </a:xfrm>
          <a:prstGeom prst="ellipse">
            <a:avLst/>
          </a:prstGeom>
          <a:solidFill>
            <a:srgbClr val="395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C52570-A708-9146-81D4-F28BA6018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043" y="6418368"/>
            <a:ext cx="403200" cy="380185"/>
          </a:xfrm>
          <a:prstGeom prst="rect">
            <a:avLst/>
          </a:prstGeom>
        </p:spPr>
        <p:txBody>
          <a:bodyPr anchor="ctr"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45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11" Type="http://schemas.openxmlformats.org/officeDocument/2006/relationships/image" Target="../media/image46.png"/><Relationship Id="rId5" Type="http://schemas.openxmlformats.org/officeDocument/2006/relationships/image" Target="../media/image42.jpeg"/><Relationship Id="rId10" Type="http://schemas.openxmlformats.org/officeDocument/2006/relationships/image" Target="../media/image4.png"/><Relationship Id="rId4" Type="http://schemas.openxmlformats.org/officeDocument/2006/relationships/image" Target="../media/image41.jpe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1.jpg"/><Relationship Id="rId7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BE89B3-1A4C-FDC9-CA47-2E8B603BA0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2" b="780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BBCEEC-7608-3147-9FB1-8FFA127DC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83" y="1579436"/>
            <a:ext cx="5738990" cy="3205215"/>
          </a:xfrm>
          <a:solidFill>
            <a:schemeClr val="tx1">
              <a:alpha val="55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2"/>
                </a:solidFill>
              </a:rPr>
              <a:t>The COBREX Gemini Planet Imager archival survey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1100" b="1" dirty="0">
                <a:solidFill>
                  <a:schemeClr val="bg2"/>
                </a:solidFill>
              </a:rPr>
              <a:t> </a:t>
            </a:r>
            <a:br>
              <a:rPr lang="en-US" sz="3600" dirty="0">
                <a:solidFill>
                  <a:schemeClr val="bg2"/>
                </a:solidFill>
              </a:rPr>
            </a:br>
            <a:r>
              <a:rPr lang="en-US" sz="3600" dirty="0">
                <a:solidFill>
                  <a:schemeClr val="bg2"/>
                </a:solidFill>
              </a:rPr>
              <a:t>Occurrence rate of </a:t>
            </a:r>
            <a:br>
              <a:rPr lang="en-US" sz="3600" dirty="0">
                <a:solidFill>
                  <a:schemeClr val="bg2"/>
                </a:solidFill>
              </a:rPr>
            </a:br>
            <a:r>
              <a:rPr lang="en-US" sz="3600" dirty="0">
                <a:solidFill>
                  <a:schemeClr val="bg2"/>
                </a:solidFill>
              </a:rPr>
              <a:t>wide-orbit substellar companions &amp; a new circumbinary companion</a:t>
            </a:r>
            <a:endParaRPr lang="en-FR" sz="3600" dirty="0">
              <a:solidFill>
                <a:schemeClr val="bg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1B82F4-E8BD-3A68-74E3-E577B9B39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71" y="361036"/>
            <a:ext cx="7772400" cy="756974"/>
          </a:xfrm>
          <a:prstGeom prst="rect">
            <a:avLst/>
          </a:prstGeo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5BE4166F-7A4A-3DB4-D79E-D09740B36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4708" y="5246077"/>
            <a:ext cx="7421526" cy="1531089"/>
          </a:xfrm>
          <a:solidFill>
            <a:schemeClr val="tx1">
              <a:alpha val="55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n-US" sz="4000" b="1" dirty="0"/>
              <a:t>Johan Mazoyer, Vito Squicciarini, Antoine </a:t>
            </a:r>
            <a:r>
              <a:rPr lang="en-US" sz="4000" b="1" dirty="0" err="1"/>
              <a:t>Chomez</a:t>
            </a:r>
            <a:r>
              <a:rPr lang="en-US" sz="4000" b="1" dirty="0"/>
              <a:t>, Anne-Marie Lagrange, </a:t>
            </a:r>
            <a:br>
              <a:rPr lang="en-US" sz="2800" b="1" dirty="0"/>
            </a:br>
            <a:r>
              <a:rPr lang="en-US" dirty="0"/>
              <a:t>C. Wilkinson P. Delorme, O. </a:t>
            </a:r>
            <a:r>
              <a:rPr lang="en-US" dirty="0" err="1"/>
              <a:t>Flasseur</a:t>
            </a:r>
            <a:r>
              <a:rPr lang="en-US" dirty="0"/>
              <a:t>, F. Kiefer, S. Bergeon, A. Radcliffe, E. </a:t>
            </a:r>
            <a:r>
              <a:rPr lang="en-US" dirty="0" err="1"/>
              <a:t>Alecian</a:t>
            </a:r>
            <a:r>
              <a:rPr lang="en-US" dirty="0"/>
              <a:t>, D. Albert, N. Meunier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8BB666-DF2B-4AB3-9A58-CD4084C77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999" y="361036"/>
            <a:ext cx="933824" cy="933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6E2A29-F974-3980-E939-D27C6DE6B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978" y="528886"/>
            <a:ext cx="1658347" cy="421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B3E34A-46E7-AC35-8EC4-3894F43D7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4105" y="1033060"/>
            <a:ext cx="1132091" cy="1092752"/>
          </a:xfrm>
          <a:prstGeom prst="rect">
            <a:avLst/>
          </a:prstGeom>
        </p:spPr>
      </p:pic>
      <p:pic>
        <p:nvPicPr>
          <p:cNvPr id="1026" name="Picture 2" descr="AT logo">
            <a:extLst>
              <a:ext uri="{FF2B5EF4-FFF2-40B4-BE49-F238E27FC236}">
                <a16:creationId xmlns:a16="http://schemas.microsoft.com/office/drawing/2014/main" id="{72647530-1C0F-49CC-94DB-2D3A1679E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64" y="6040535"/>
            <a:ext cx="1804014" cy="70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837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2DA8E-6912-6F9D-554D-49D2EDF39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D0897C-50FF-2FD7-513E-762ACADBB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026"/>
            <a:ext cx="9556102" cy="818147"/>
          </a:xfrm>
        </p:spPr>
        <p:txBody>
          <a:bodyPr>
            <a:noAutofit/>
          </a:bodyPr>
          <a:lstStyle/>
          <a:p>
            <a:r>
              <a:rPr lang="en-US" sz="3600" dirty="0"/>
              <a:t>GPI 400 stars: largest direct imaging survey to date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201A8-67CC-92F6-C054-1B7DCF9C0B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8C80B5-BFE2-C04B-A2AD-5F902755FBC0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00BC6-0BE0-7472-3379-301DA7096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E96CFF-3C62-BC5E-0A99-E1759B34D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96" y="275462"/>
            <a:ext cx="1658347" cy="42127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D4C18C-4CC5-FC9A-75AC-FE7F4AF15F75}"/>
              </a:ext>
            </a:extLst>
          </p:cNvPr>
          <p:cNvSpPr txBox="1">
            <a:spLocks/>
          </p:cNvSpPr>
          <p:nvPr/>
        </p:nvSpPr>
        <p:spPr>
          <a:xfrm>
            <a:off x="838200" y="1087977"/>
            <a:ext cx="11741766" cy="70388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en-GB" sz="2200" b="1" dirty="0">
                <a:solidFill>
                  <a:srgbClr val="395489"/>
                </a:solidFill>
                <a:latin typeface="Calibri" panose="020F0502020204030204" pitchFamily="34" charset="0"/>
                <a:ea typeface="Malgun Gothic Semilight" panose="020B0502040204020203" pitchFamily="34" charset="-128"/>
                <a:cs typeface="Calibri" panose="020F0502020204030204" pitchFamily="34" charset="0"/>
              </a:rPr>
              <a:t>Thanks to the larger completeness, derived rates typically more precise than literature ones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8C9A24-21FE-828D-91D4-A8C5D507D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101" y="2013605"/>
            <a:ext cx="5073942" cy="4211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B5D520-54FC-EE78-2BCD-F474239361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80" t="85613" r="72974" b="3397"/>
          <a:stretch/>
        </p:blipFill>
        <p:spPr>
          <a:xfrm>
            <a:off x="10287283" y="3147633"/>
            <a:ext cx="1198881" cy="411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55857D-A413-3A1A-17EA-F6E6D890393B}"/>
              </a:ext>
            </a:extLst>
          </p:cNvPr>
          <p:cNvSpPr txBox="1"/>
          <p:nvPr/>
        </p:nvSpPr>
        <p:spPr>
          <a:xfrm>
            <a:off x="6909633" y="1799997"/>
            <a:ext cx="188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GPI First 400 stars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09EA44-5A01-A808-2AAF-2F9ACA1D6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18" y="1910670"/>
            <a:ext cx="4810125" cy="45910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184658-04D4-1C99-A6C0-18C23A1BC618}"/>
              </a:ext>
            </a:extLst>
          </p:cNvPr>
          <p:cNvSpPr txBox="1"/>
          <p:nvPr/>
        </p:nvSpPr>
        <p:spPr>
          <a:xfrm>
            <a:off x="981092" y="6451762"/>
            <a:ext cx="434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954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Squicciarini, Mazoyer, Lagrange et al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125528-F09F-B5A1-F358-804CAC0DC747}"/>
              </a:ext>
            </a:extLst>
          </p:cNvPr>
          <p:cNvSpPr txBox="1"/>
          <p:nvPr/>
        </p:nvSpPr>
        <p:spPr>
          <a:xfrm>
            <a:off x="1130824" y="16359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GPI First 300 stars, reanalysis</a:t>
            </a:r>
          </a:p>
        </p:txBody>
      </p:sp>
    </p:spTree>
    <p:extLst>
      <p:ext uri="{BB962C8B-B14F-4D97-AF65-F5344CB8AC3E}">
        <p14:creationId xmlns:p14="http://schemas.microsoft.com/office/powerpoint/2010/main" val="3080498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6D122-E7E7-4358-061E-21F801982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0E671E-6D0C-0114-06DB-B206B3820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026"/>
            <a:ext cx="9556102" cy="818147"/>
          </a:xfrm>
        </p:spPr>
        <p:txBody>
          <a:bodyPr>
            <a:noAutofit/>
          </a:bodyPr>
          <a:lstStyle/>
          <a:p>
            <a:r>
              <a:rPr lang="en-US" sz="3600" dirty="0"/>
              <a:t>Detecting new planets 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5DDB96-ECBA-B57E-1A6D-84431C360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56EABA-60DE-1A9F-4C1A-35BCA500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96" y="275462"/>
            <a:ext cx="1658347" cy="421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F6F160-2513-5DEA-5DB9-8A5D9F687D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4475"/>
          <a:stretch>
            <a:fillRect/>
          </a:stretch>
        </p:blipFill>
        <p:spPr>
          <a:xfrm>
            <a:off x="408602" y="3406345"/>
            <a:ext cx="3918491" cy="2071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91205A-2F72-E057-5AFD-B956668AEC46}"/>
              </a:ext>
            </a:extLst>
          </p:cNvPr>
          <p:cNvSpPr txBox="1"/>
          <p:nvPr/>
        </p:nvSpPr>
        <p:spPr>
          <a:xfrm>
            <a:off x="2188943" y="3037013"/>
            <a:ext cx="2420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 epoch only </a:t>
            </a:r>
            <a:r>
              <a:rPr lang="el-GR" dirty="0"/>
              <a:t>3.5σ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3E2B4C-125E-AA36-9B75-629A191E7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946" y="1285956"/>
            <a:ext cx="3918492" cy="50729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BEB07B-58CF-49C8-E414-79C5D5046B65}"/>
              </a:ext>
            </a:extLst>
          </p:cNvPr>
          <p:cNvSpPr txBox="1"/>
          <p:nvPr/>
        </p:nvSpPr>
        <p:spPr>
          <a:xfrm>
            <a:off x="9509438" y="1367573"/>
            <a:ext cx="2723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Two promising candidates </a:t>
            </a:r>
          </a:p>
          <a:p>
            <a:r>
              <a:rPr lang="en-US" b="1" dirty="0"/>
              <a:t>named in the paper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F3E6918-4FC0-4678-D7E0-D0BBA088A7E1}"/>
              </a:ext>
            </a:extLst>
          </p:cNvPr>
          <p:cNvCxnSpPr>
            <a:cxnSpLocks/>
          </p:cNvCxnSpPr>
          <p:nvPr/>
        </p:nvCxnSpPr>
        <p:spPr>
          <a:xfrm flipH="1" flipV="1">
            <a:off x="8282819" y="3623615"/>
            <a:ext cx="1997376" cy="19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D6A0BE-15BF-1AF5-1133-A25B185928DB}"/>
              </a:ext>
            </a:extLst>
          </p:cNvPr>
          <p:cNvCxnSpPr>
            <a:cxnSpLocks/>
          </p:cNvCxnSpPr>
          <p:nvPr/>
        </p:nvCxnSpPr>
        <p:spPr>
          <a:xfrm flipH="1">
            <a:off x="7223243" y="2797841"/>
            <a:ext cx="3056952" cy="799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C0E71EB-0EC4-55AF-C61D-02377D9BFCFF}"/>
              </a:ext>
            </a:extLst>
          </p:cNvPr>
          <p:cNvSpPr txBox="1"/>
          <p:nvPr/>
        </p:nvSpPr>
        <p:spPr>
          <a:xfrm>
            <a:off x="10459895" y="3580529"/>
            <a:ext cx="1285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HIP 78663 /</a:t>
            </a:r>
          </a:p>
          <a:p>
            <a:r>
              <a:rPr lang="en-US" dirty="0"/>
              <a:t>HD 143811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704463-9674-F937-683F-1007667C0ABE}"/>
              </a:ext>
            </a:extLst>
          </p:cNvPr>
          <p:cNvSpPr txBox="1"/>
          <p:nvPr/>
        </p:nvSpPr>
        <p:spPr>
          <a:xfrm>
            <a:off x="229392" y="1400318"/>
            <a:ext cx="49891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395489"/>
                </a:solidFill>
                <a:latin typeface="Calibri" panose="020F0502020204030204" pitchFamily="34" charset="0"/>
                <a:ea typeface="Malgun Gothic Semilight" panose="020B0502040204020203" pitchFamily="34" charset="-128"/>
                <a:cs typeface="Calibri" panose="020F0502020204030204" pitchFamily="34" charset="0"/>
              </a:rPr>
              <a:t>Thousands of sources detected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395489"/>
                </a:solidFill>
                <a:latin typeface="Calibri" panose="020F0502020204030204" pitchFamily="34" charset="0"/>
                <a:ea typeface="Malgun Gothic Semilight" panose="020B0502040204020203" pitchFamily="34" charset="-128"/>
                <a:cs typeface="Calibri" panose="020F0502020204030204" pitchFamily="34" charset="0"/>
              </a:rPr>
              <a:t>Most of them are unrelated background stars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395489"/>
                </a:solidFill>
                <a:latin typeface="Calibri" panose="020F0502020204030204" pitchFamily="34" charset="0"/>
                <a:ea typeface="Malgun Gothic Semilight" panose="020B0502040204020203" pitchFamily="34" charset="-128"/>
                <a:cs typeface="Calibri" panose="020F0502020204030204" pitchFamily="34" charset="0"/>
              </a:rPr>
              <a:t>Proper motion and </a:t>
            </a:r>
            <a:r>
              <a:rPr lang="en-GB" dirty="0" err="1">
                <a:solidFill>
                  <a:srgbClr val="395489"/>
                </a:solidFill>
                <a:latin typeface="Calibri" panose="020F0502020204030204" pitchFamily="34" charset="0"/>
                <a:ea typeface="Malgun Gothic Semilight" panose="020B0502040204020203" pitchFamily="34" charset="-128"/>
                <a:cs typeface="Calibri" panose="020F0502020204030204" pitchFamily="34" charset="0"/>
              </a:rPr>
              <a:t>color</a:t>
            </a:r>
            <a:r>
              <a:rPr lang="en-GB" dirty="0">
                <a:solidFill>
                  <a:srgbClr val="395489"/>
                </a:solidFill>
                <a:latin typeface="Calibri" panose="020F0502020204030204" pitchFamily="34" charset="0"/>
                <a:ea typeface="Malgun Gothic Semilight" panose="020B0502040204020203" pitchFamily="34" charset="-128"/>
                <a:cs typeface="Calibri" panose="020F0502020204030204" pitchFamily="34" charset="0"/>
              </a:rPr>
              <a:t> analysis to identify substellar companions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846CCE-5CEA-7EE6-F6A5-3F4D7A884474}"/>
              </a:ext>
            </a:extLst>
          </p:cNvPr>
          <p:cNvSpPr txBox="1"/>
          <p:nvPr/>
        </p:nvSpPr>
        <p:spPr>
          <a:xfrm>
            <a:off x="332402" y="3087037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HD 143811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334E26-24A9-2EFA-03BA-2100D60C19F3}"/>
              </a:ext>
            </a:extLst>
          </p:cNvPr>
          <p:cNvSpPr txBox="1"/>
          <p:nvPr/>
        </p:nvSpPr>
        <p:spPr>
          <a:xfrm>
            <a:off x="364681" y="5897194"/>
            <a:ext cx="4635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95489"/>
                </a:solidFill>
              </a:rPr>
              <a:t>Most promising candidates were proposed for reobservation with SPHERE in 2025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CA2BCA-6EB7-4718-D67A-71BDB9C6B830}"/>
              </a:ext>
            </a:extLst>
          </p:cNvPr>
          <p:cNvSpPr txBox="1"/>
          <p:nvPr/>
        </p:nvSpPr>
        <p:spPr>
          <a:xfrm>
            <a:off x="10459895" y="2459403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HD 24072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928B4E-C521-1B17-C90C-1BECBF553BC2}"/>
              </a:ext>
            </a:extLst>
          </p:cNvPr>
          <p:cNvSpPr txBox="1"/>
          <p:nvPr/>
        </p:nvSpPr>
        <p:spPr>
          <a:xfrm>
            <a:off x="5616251" y="6429221"/>
            <a:ext cx="434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954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Squicciarini, Mazoyer, Lagrange et al 2025a</a:t>
            </a:r>
          </a:p>
        </p:txBody>
      </p:sp>
    </p:spTree>
    <p:extLst>
      <p:ext uri="{BB962C8B-B14F-4D97-AF65-F5344CB8AC3E}">
        <p14:creationId xmlns:p14="http://schemas.microsoft.com/office/powerpoint/2010/main" val="3725353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EA125-7E59-0FD4-BDC0-07FBFF28E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7E8920-BB89-A9E3-C560-6896B9EAF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026"/>
            <a:ext cx="9556102" cy="818147"/>
          </a:xfrm>
        </p:spPr>
        <p:txBody>
          <a:bodyPr>
            <a:noAutofit/>
          </a:bodyPr>
          <a:lstStyle/>
          <a:p>
            <a:r>
              <a:rPr lang="en-US" sz="3600" dirty="0"/>
              <a:t>Drama over </a:t>
            </a:r>
            <a:r>
              <a:rPr lang="en-US" sz="3600"/>
              <a:t>the summer!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3EBF6-4BD6-F293-A5E5-4F64BF1494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8C80B5-BFE2-C04B-A2AD-5F902755FBC0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6AB7F-86C3-2517-D9AE-FADA92A0C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10DB1-5AC0-4A54-AFB3-7E89F64C0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96" y="275462"/>
            <a:ext cx="1658347" cy="4212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C1887B-AF18-D896-5538-92A140931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27" y="1344139"/>
            <a:ext cx="5055972" cy="97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76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2B3F7-E3F4-40A3-DE0E-C4129A59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1BAD24-AE5A-A7A0-8345-3BC6E6E13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026"/>
            <a:ext cx="9556102" cy="818147"/>
          </a:xfrm>
        </p:spPr>
        <p:txBody>
          <a:bodyPr>
            <a:noAutofit/>
          </a:bodyPr>
          <a:lstStyle/>
          <a:p>
            <a:r>
              <a:rPr lang="en-US" sz="3600" dirty="0"/>
              <a:t>Drama over </a:t>
            </a:r>
            <a:r>
              <a:rPr lang="en-US" sz="3600"/>
              <a:t>the summer!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AFEC9-1E73-48B5-36F6-AE6D9C21D5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8C80B5-BFE2-C04B-A2AD-5F902755FBC0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56FACF-7202-E91D-D5F3-0766A2CDA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7B874-F6FD-C389-6DEF-45F4CA05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96" y="275462"/>
            <a:ext cx="1658347" cy="4212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B29445-3A5B-7EC9-3CC1-B4A1C28C0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27" y="1344139"/>
            <a:ext cx="5055972" cy="9735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DEB7C6-04F6-65EA-BB37-BFF5E74CD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88" y="2370262"/>
            <a:ext cx="7483807" cy="40481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A291617-AD00-427C-23DF-40565BE19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027" y="2866833"/>
            <a:ext cx="4129216" cy="216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94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464C2-406D-BFF5-CB15-2C6EDCEED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25F301-F395-12EF-6481-F1CAD6797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026"/>
            <a:ext cx="9556102" cy="818147"/>
          </a:xfrm>
        </p:spPr>
        <p:txBody>
          <a:bodyPr>
            <a:noAutofit/>
          </a:bodyPr>
          <a:lstStyle/>
          <a:p>
            <a:r>
              <a:rPr lang="en-US" sz="3600" dirty="0"/>
              <a:t>HD 143811 AB b : searching for a 3</a:t>
            </a:r>
            <a:r>
              <a:rPr lang="en-US" sz="3600" baseline="30000" dirty="0"/>
              <a:t>rd</a:t>
            </a:r>
            <a:r>
              <a:rPr lang="en-US" sz="3600" dirty="0"/>
              <a:t> point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9E5D5-9B31-98FA-5079-1EE352C67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7307EB-B364-F0AF-E2B7-86BF2ADCC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96" y="275462"/>
            <a:ext cx="1658347" cy="421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E71C74-FA75-AF29-6AA7-F8A0083FC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04" y="4334305"/>
            <a:ext cx="5980181" cy="20717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A5F525-594E-A282-B224-482B8EB07715}"/>
              </a:ext>
            </a:extLst>
          </p:cNvPr>
          <p:cNvSpPr txBox="1"/>
          <p:nvPr/>
        </p:nvSpPr>
        <p:spPr>
          <a:xfrm>
            <a:off x="470333" y="4005714"/>
            <a:ext cx="25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95489"/>
                </a:solidFill>
              </a:rPr>
              <a:t>`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B7DDA9-13D7-3909-AB67-FCDE31A16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61997"/>
            <a:ext cx="5487539" cy="17809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CE025F-4864-F677-7183-77D6766FEE05}"/>
              </a:ext>
            </a:extLst>
          </p:cNvPr>
          <p:cNvSpPr txBox="1"/>
          <p:nvPr/>
        </p:nvSpPr>
        <p:spPr>
          <a:xfrm>
            <a:off x="4227940" y="6294368"/>
            <a:ext cx="281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3rd point: SPHERE (July 25)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E3D085-A5F5-4ABD-EDCB-6936356BB04B}"/>
              </a:ext>
            </a:extLst>
          </p:cNvPr>
          <p:cNvSpPr txBox="1"/>
          <p:nvPr/>
        </p:nvSpPr>
        <p:spPr>
          <a:xfrm>
            <a:off x="4174735" y="3342995"/>
            <a:ext cx="252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3rd point: Keck (June 22)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E90123-36C8-89DD-AFEE-D6ECFA25FDB3}"/>
              </a:ext>
            </a:extLst>
          </p:cNvPr>
          <p:cNvSpPr txBox="1"/>
          <p:nvPr/>
        </p:nvSpPr>
        <p:spPr>
          <a:xfrm>
            <a:off x="628604" y="1120829"/>
            <a:ext cx="3148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95489"/>
                </a:solidFill>
              </a:rPr>
              <a:t>Jones, Wang, Nielsen et al 2025</a:t>
            </a:r>
          </a:p>
        </p:txBody>
      </p: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FDFCDDF1-AD16-A602-1A10-29657571EB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627" y="6406010"/>
            <a:ext cx="2743200" cy="365125"/>
          </a:xfrm>
        </p:spPr>
        <p:txBody>
          <a:bodyPr/>
          <a:lstStyle/>
          <a:p>
            <a:fld id="{D88C80B5-BFE2-C04B-A2AD-5F902755FBC0}" type="datetime1">
              <a:rPr lang="fr-FR" smtClean="0"/>
              <a:t>31/03/2026</a:t>
            </a:fld>
            <a:endParaRPr lang="en-US" dirty="0"/>
          </a:p>
        </p:txBody>
      </p:sp>
      <p:pic>
        <p:nvPicPr>
          <p:cNvPr id="2050" name="Picture 2" descr="a black and white cat is sitting in front of an apple laptop computer .">
            <a:extLst>
              <a:ext uri="{FF2B5EF4-FFF2-40B4-BE49-F238E27FC236}">
                <a16:creationId xmlns:a16="http://schemas.microsoft.com/office/drawing/2014/main" id="{0076DB56-E8A5-2821-ADF3-5CAB2D72B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93" y="1460574"/>
            <a:ext cx="2525562" cy="25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4DE553-7888-2D22-FFD8-C8C2350C60AF}"/>
              </a:ext>
            </a:extLst>
          </p:cNvPr>
          <p:cNvSpPr txBox="1"/>
          <p:nvPr/>
        </p:nvSpPr>
        <p:spPr>
          <a:xfrm>
            <a:off x="7565050" y="4769552"/>
            <a:ext cx="41944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95489"/>
                </a:solidFill>
              </a:rPr>
              <a:t>Both paper submitted on </a:t>
            </a:r>
            <a:r>
              <a:rPr lang="en-US" sz="2800" b="1" dirty="0" err="1">
                <a:solidFill>
                  <a:srgbClr val="395489"/>
                </a:solidFill>
              </a:rPr>
              <a:t>Arxiv</a:t>
            </a:r>
            <a:r>
              <a:rPr lang="en-US" sz="2800" b="1" dirty="0">
                <a:solidFill>
                  <a:srgbClr val="395489"/>
                </a:solidFill>
              </a:rPr>
              <a:t> simultaneously on </a:t>
            </a:r>
          </a:p>
          <a:p>
            <a:pPr algn="ctr"/>
            <a:r>
              <a:rPr lang="en-US" sz="2800" b="1" dirty="0">
                <a:solidFill>
                  <a:srgbClr val="395489"/>
                </a:solidFill>
              </a:rPr>
              <a:t>September 25</a:t>
            </a:r>
            <a:r>
              <a:rPr lang="en-US" sz="2800" b="1" baseline="30000" dirty="0">
                <a:solidFill>
                  <a:srgbClr val="395489"/>
                </a:solidFill>
              </a:rPr>
              <a:t>th</a:t>
            </a:r>
            <a:r>
              <a:rPr lang="en-US" sz="2800" b="1" dirty="0">
                <a:solidFill>
                  <a:srgbClr val="395489"/>
                </a:solidFill>
              </a:rPr>
              <a:t>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237E65-D0E5-1C65-A1DD-194E14B80133}"/>
              </a:ext>
            </a:extLst>
          </p:cNvPr>
          <p:cNvSpPr txBox="1"/>
          <p:nvPr/>
        </p:nvSpPr>
        <p:spPr>
          <a:xfrm>
            <a:off x="628604" y="3887536"/>
            <a:ext cx="4253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95489"/>
                </a:solidFill>
              </a:rPr>
              <a:t>Squicciarini, Mazoyer, Wilkinson et al 2025</a:t>
            </a:r>
          </a:p>
        </p:txBody>
      </p:sp>
    </p:spTree>
    <p:extLst>
      <p:ext uri="{BB962C8B-B14F-4D97-AF65-F5344CB8AC3E}">
        <p14:creationId xmlns:p14="http://schemas.microsoft.com/office/powerpoint/2010/main" val="2018885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35537-F1C4-4D59-7560-98073FD9F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B924B6-1E67-0CFD-13B7-1CCA28B44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026"/>
            <a:ext cx="9556102" cy="818147"/>
          </a:xfrm>
        </p:spPr>
        <p:txBody>
          <a:bodyPr>
            <a:noAutofit/>
          </a:bodyPr>
          <a:lstStyle/>
          <a:p>
            <a:r>
              <a:rPr lang="en-US" sz="3600" dirty="0"/>
              <a:t>HD 143811 AB b : a circumbinary planet at 60 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56764-B3FB-6A9F-5793-A9DA2711E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6364AD-6715-E421-E5D1-2C2FA62F9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96" y="275462"/>
            <a:ext cx="1658347" cy="42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39915A-FDC4-37A3-054A-104BE64315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98" y="2241416"/>
            <a:ext cx="4019720" cy="40197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7E07A3-C695-0BDF-F21D-739599CE2E02}"/>
              </a:ext>
            </a:extLst>
          </p:cNvPr>
          <p:cNvSpPr txBox="1"/>
          <p:nvPr/>
        </p:nvSpPr>
        <p:spPr>
          <a:xfrm>
            <a:off x="143627" y="1203990"/>
            <a:ext cx="586686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395489"/>
                </a:solidFill>
              </a:rPr>
              <a:t>2</a:t>
            </a:r>
            <a:r>
              <a:rPr lang="en-US" sz="2600" b="1" baseline="30000" dirty="0">
                <a:solidFill>
                  <a:srgbClr val="395489"/>
                </a:solidFill>
              </a:rPr>
              <a:t>nd</a:t>
            </a:r>
            <a:r>
              <a:rPr lang="en-US" sz="2600" b="1" dirty="0">
                <a:solidFill>
                  <a:srgbClr val="395489"/>
                </a:solidFill>
              </a:rPr>
              <a:t> planet ever discovered by GPI.</a:t>
            </a:r>
          </a:p>
          <a:p>
            <a:r>
              <a:rPr lang="en-US" sz="2600" b="1" dirty="0">
                <a:solidFill>
                  <a:srgbClr val="395489"/>
                </a:solidFill>
              </a:rPr>
              <a:t>1</a:t>
            </a:r>
            <a:r>
              <a:rPr lang="en-US" sz="2600" b="1" baseline="30000" dirty="0">
                <a:solidFill>
                  <a:srgbClr val="395489"/>
                </a:solidFill>
              </a:rPr>
              <a:t>st</a:t>
            </a:r>
            <a:r>
              <a:rPr lang="en-US" sz="2600" b="1" dirty="0">
                <a:solidFill>
                  <a:srgbClr val="395489"/>
                </a:solidFill>
              </a:rPr>
              <a:t>  circumbinary planet imaged &lt; 100 au.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4F2B00-57A2-3D78-C18C-080C4A177E4D}"/>
              </a:ext>
            </a:extLst>
          </p:cNvPr>
          <p:cNvSpPr txBox="1"/>
          <p:nvPr/>
        </p:nvSpPr>
        <p:spPr>
          <a:xfrm>
            <a:off x="6671869" y="4381643"/>
            <a:ext cx="297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Planet @ 63 au =&gt;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AE28B49-D2EF-938E-51D2-B47F4F1A9D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465"/>
          <a:stretch>
            <a:fillRect/>
          </a:stretch>
        </p:blipFill>
        <p:spPr>
          <a:xfrm>
            <a:off x="9027888" y="4392430"/>
            <a:ext cx="2335243" cy="5194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1B287A2-2118-E526-F178-C6ABC9BA5263}"/>
              </a:ext>
            </a:extLst>
          </p:cNvPr>
          <p:cNvSpPr txBox="1"/>
          <p:nvPr/>
        </p:nvSpPr>
        <p:spPr>
          <a:xfrm>
            <a:off x="6671869" y="3881431"/>
            <a:ext cx="4391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Binary semi-major axis of 0.19 au</a:t>
            </a:r>
            <a:r>
              <a:rPr lang="en-US" sz="24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EE906F-CD80-43C4-DE4C-C0F810192144}"/>
              </a:ext>
            </a:extLst>
          </p:cNvPr>
          <p:cNvSpPr txBox="1"/>
          <p:nvPr/>
        </p:nvSpPr>
        <p:spPr>
          <a:xfrm>
            <a:off x="5544854" y="5044227"/>
            <a:ext cx="62802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HADES (</a:t>
            </a:r>
            <a:r>
              <a:rPr lang="en-GB" b="1" dirty="0">
                <a:solidFill>
                  <a:srgbClr val="395489"/>
                </a:solidFill>
              </a:rPr>
              <a:t>Wilkinson+24</a:t>
            </a:r>
            <a:r>
              <a:rPr lang="en-GB" dirty="0"/>
              <a:t>), a self-consistent model coupling an atmospheric model and an interior model to constrain mass, temperature, metallicity</a:t>
            </a:r>
          </a:p>
          <a:p>
            <a:endParaRPr lang="en-GB" dirty="0"/>
          </a:p>
          <a:p>
            <a:r>
              <a:rPr lang="en-GB" b="1" dirty="0">
                <a:solidFill>
                  <a:srgbClr val="395489"/>
                </a:solidFill>
              </a:rPr>
              <a:t>The planet has a mass 6±1 M</a:t>
            </a:r>
            <a:r>
              <a:rPr lang="en-GB" b="1" baseline="-25000" dirty="0">
                <a:solidFill>
                  <a:srgbClr val="395489"/>
                </a:solidFill>
              </a:rPr>
              <a:t>J </a:t>
            </a:r>
            <a:r>
              <a:rPr lang="en-GB" b="1" dirty="0">
                <a:solidFill>
                  <a:srgbClr val="395489"/>
                </a:solidFill>
              </a:rPr>
              <a:t>assuming a warm-start scenario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597D52-2AA3-8E9A-EA66-4F6A4FD1B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434" y="1379806"/>
            <a:ext cx="4391138" cy="2515470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F89742E-2549-3714-C136-9D2E79AFDB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627" y="6406010"/>
            <a:ext cx="2743200" cy="365125"/>
          </a:xfrm>
        </p:spPr>
        <p:txBody>
          <a:bodyPr/>
          <a:lstStyle/>
          <a:p>
            <a:fld id="{D88C80B5-BFE2-C04B-A2AD-5F902755FBC0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853038-577F-6A09-9B7E-290D859A28D4}"/>
              </a:ext>
            </a:extLst>
          </p:cNvPr>
          <p:cNvSpPr txBox="1"/>
          <p:nvPr/>
        </p:nvSpPr>
        <p:spPr>
          <a:xfrm>
            <a:off x="2178470" y="4574613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Jones, Wang + 2025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2977A0-6DD8-E681-6047-E021C291BEC9}"/>
              </a:ext>
            </a:extLst>
          </p:cNvPr>
          <p:cNvSpPr txBox="1"/>
          <p:nvPr/>
        </p:nvSpPr>
        <p:spPr>
          <a:xfrm>
            <a:off x="6809086" y="1005081"/>
            <a:ext cx="4253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95489"/>
                </a:solidFill>
              </a:rPr>
              <a:t>Squicciarini, Mazoyer, Wilkinson et al 2025</a:t>
            </a:r>
          </a:p>
        </p:txBody>
      </p:sp>
    </p:spTree>
    <p:extLst>
      <p:ext uri="{BB962C8B-B14F-4D97-AF65-F5344CB8AC3E}">
        <p14:creationId xmlns:p14="http://schemas.microsoft.com/office/powerpoint/2010/main" val="3036541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CF719-4A20-7B7E-AC28-1CFBD8F48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9DBD88-4FBA-6911-5CC9-E6345B691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026"/>
            <a:ext cx="9556102" cy="818147"/>
          </a:xfrm>
        </p:spPr>
        <p:txBody>
          <a:bodyPr>
            <a:noAutofit/>
          </a:bodyPr>
          <a:lstStyle/>
          <a:p>
            <a:r>
              <a:rPr lang="en-US" sz="3600" dirty="0"/>
              <a:t>Thank you 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6D266-EB78-AF65-48F0-E2632E442F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8C80B5-BFE2-C04B-A2AD-5F902755FBC0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E83BD-30C3-3377-1536-A29389419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204B6E0-6817-6508-1CD8-11FB69ECC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63" y="2284941"/>
            <a:ext cx="3991302" cy="399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stronomia, fotografato un pianeta con due soli (come Tatooine)">
            <a:extLst>
              <a:ext uri="{FF2B5EF4-FFF2-40B4-BE49-F238E27FC236}">
                <a16:creationId xmlns:a16="http://schemas.microsoft.com/office/drawing/2014/main" id="{9CF4B1A6-03F7-8B78-ABEA-AB7C639EE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12" y="1806829"/>
            <a:ext cx="1214545" cy="102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82F9DC-DBC3-59F9-D031-25CE0A0A38D5}"/>
              </a:ext>
            </a:extLst>
          </p:cNvPr>
          <p:cNvSpPr txBox="1"/>
          <p:nvPr/>
        </p:nvSpPr>
        <p:spPr>
          <a:xfrm>
            <a:off x="4517276" y="1072648"/>
            <a:ext cx="2403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Vito Squicciarini </a:t>
            </a:r>
          </a:p>
          <a:p>
            <a:pPr algn="ctr"/>
            <a:r>
              <a:rPr lang="en-US" dirty="0"/>
              <a:t>(now postdoc in Exeter)</a:t>
            </a:r>
          </a:p>
        </p:txBody>
      </p:sp>
      <p:pic>
        <p:nvPicPr>
          <p:cNvPr id="4102" name="Picture 6" descr="Antoine CHOMEZ - Optical payload engineer | PhD in astrophysics | LinkedIn">
            <a:extLst>
              <a:ext uri="{FF2B5EF4-FFF2-40B4-BE49-F238E27FC236}">
                <a16:creationId xmlns:a16="http://schemas.microsoft.com/office/drawing/2014/main" id="{6903A2E2-FBFC-9FE5-6F7F-E8A4F2AAF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368" y="1806829"/>
            <a:ext cx="1017420" cy="10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A3FAE8-4267-BBFD-78A0-8438A63F5AF2}"/>
              </a:ext>
            </a:extLst>
          </p:cNvPr>
          <p:cNvSpPr txBox="1"/>
          <p:nvPr/>
        </p:nvSpPr>
        <p:spPr>
          <a:xfrm>
            <a:off x="6863615" y="899637"/>
            <a:ext cx="3084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Antoine </a:t>
            </a:r>
            <a:r>
              <a:rPr lang="en-US" b="1" dirty="0" err="1"/>
              <a:t>Chomez</a:t>
            </a:r>
            <a:endParaRPr lang="en-US" b="1" dirty="0"/>
          </a:p>
          <a:p>
            <a:pPr algn="ctr"/>
            <a:r>
              <a:rPr lang="en-US" dirty="0"/>
              <a:t>(now payload specialist </a:t>
            </a:r>
          </a:p>
          <a:p>
            <a:pPr algn="ctr"/>
            <a:r>
              <a:rPr lang="en-US" dirty="0"/>
              <a:t>in OHB Sweden)</a:t>
            </a:r>
          </a:p>
        </p:txBody>
      </p:sp>
      <p:pic>
        <p:nvPicPr>
          <p:cNvPr id="4104" name="Picture 8" descr="Next in line : Christian Wilkinson qui soutiendra sa thèse lundi 14 Octobre  à 14h au sujet de l'Evolution thermique et la structure des exoplanètes  géantes gazeuses. Ce travail a été effectué">
            <a:extLst>
              <a:ext uri="{FF2B5EF4-FFF2-40B4-BE49-F238E27FC236}">
                <a16:creationId xmlns:a16="http://schemas.microsoft.com/office/drawing/2014/main" id="{3F275A6C-E980-CD05-C81C-7EBFDAE44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897" y="1736822"/>
            <a:ext cx="729497" cy="109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B31848-F2E9-770F-E958-73B1788C62B0}"/>
              </a:ext>
            </a:extLst>
          </p:cNvPr>
          <p:cNvSpPr txBox="1"/>
          <p:nvPr/>
        </p:nvSpPr>
        <p:spPr>
          <a:xfrm>
            <a:off x="10128278" y="1132899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Christian Wilkinson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A02B6-1542-9E46-0959-F829E2E320EE}"/>
              </a:ext>
            </a:extLst>
          </p:cNvPr>
          <p:cNvSpPr txBox="1"/>
          <p:nvPr/>
        </p:nvSpPr>
        <p:spPr>
          <a:xfrm>
            <a:off x="4036962" y="3293090"/>
            <a:ext cx="8056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95489"/>
                </a:solidFill>
              </a:rPr>
              <a:t>Opening  two postdocs positions in 2027 in direct imaging observation and / or instrumentation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D32F4B-ED07-11B2-DB0D-AE127709C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196" y="4230994"/>
            <a:ext cx="2596848" cy="25968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952052-8423-063C-AD56-2B3996010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3048" y="6006339"/>
            <a:ext cx="792329" cy="7647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230E67-E8F5-D119-FC23-76C82E9119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1681" y="4193578"/>
            <a:ext cx="2793241" cy="26387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63BEA0-51EB-7123-86B4-A9EE786B5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5440" y="6291587"/>
            <a:ext cx="1107907" cy="5295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0C6573-517E-2219-FA49-C2D817F2B3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38" y="1321765"/>
            <a:ext cx="2208647" cy="5610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E17075-7902-41D7-57FC-6A4924E29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224" y="1351916"/>
            <a:ext cx="792329" cy="764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E83F53-DDFD-D5D2-DB42-04C79690B6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3249" y="6183919"/>
            <a:ext cx="643809" cy="61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51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C887AE-0F53-E2FA-9169-078ED4C07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026"/>
            <a:ext cx="9556102" cy="818147"/>
          </a:xfrm>
        </p:spPr>
        <p:txBody>
          <a:bodyPr>
            <a:normAutofit fontScale="90000"/>
          </a:bodyPr>
          <a:lstStyle/>
          <a:p>
            <a:r>
              <a:rPr lang="en-US" dirty="0"/>
              <a:t>Two (competing) coronagraphic instruments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C24C7-8A44-60A6-2DD8-7C449DF879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8C80B5-BFE2-C04B-A2AD-5F902755FBC0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26C79B-2058-3FA8-81CE-CDA023C39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555042-CF48-DA27-9B1C-2F311B3DA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96" y="275462"/>
            <a:ext cx="1658347" cy="421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36B74-00D0-CD2F-629B-D03E8036CE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2" b="7802"/>
          <a:stretch>
            <a:fillRect/>
          </a:stretch>
        </p:blipFill>
        <p:spPr>
          <a:xfrm>
            <a:off x="2101500" y="1774821"/>
            <a:ext cx="3763116" cy="2116753"/>
          </a:xfrm>
          <a:prstGeom prst="rect">
            <a:avLst/>
          </a:prstGeom>
        </p:spPr>
      </p:pic>
      <p:pic>
        <p:nvPicPr>
          <p:cNvPr id="1026" name="Picture 2" descr="Gemini Planet Imager - Wikipedia">
            <a:extLst>
              <a:ext uri="{FF2B5EF4-FFF2-40B4-BE49-F238E27FC236}">
                <a16:creationId xmlns:a16="http://schemas.microsoft.com/office/drawing/2014/main" id="{9D7BEAD3-F2F6-043F-12F4-9543816CF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16" y="1954536"/>
            <a:ext cx="1680417" cy="16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9AF562-3745-2AA8-B2DD-70575DE42B3A}"/>
              </a:ext>
            </a:extLst>
          </p:cNvPr>
          <p:cNvSpPr txBox="1"/>
          <p:nvPr/>
        </p:nvSpPr>
        <p:spPr>
          <a:xfrm>
            <a:off x="2886827" y="4358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7B5AA-1788-5CF1-38AB-0CDC282E0BD3}"/>
              </a:ext>
            </a:extLst>
          </p:cNvPr>
          <p:cNvSpPr txBox="1"/>
          <p:nvPr/>
        </p:nvSpPr>
        <p:spPr>
          <a:xfrm>
            <a:off x="816802" y="4092807"/>
            <a:ext cx="4623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2014 – 2020 </a:t>
            </a:r>
            <a:r>
              <a:rPr lang="en-US" sz="2800" b="1" dirty="0"/>
              <a:t>Decommissioned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21413F-C09C-6E23-A36E-7E1364AB0228}"/>
              </a:ext>
            </a:extLst>
          </p:cNvPr>
          <p:cNvSpPr txBox="1"/>
          <p:nvPr/>
        </p:nvSpPr>
        <p:spPr>
          <a:xfrm>
            <a:off x="1044624" y="1132467"/>
            <a:ext cx="3869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Gemini planet Imager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906BCC-3F1B-3211-2472-1FAADE4CD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78" y="4771222"/>
            <a:ext cx="2043563" cy="2043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5EC056-FD15-CEDA-7FDF-B89CE20A14A9}"/>
              </a:ext>
            </a:extLst>
          </p:cNvPr>
          <p:cNvSpPr txBox="1"/>
          <p:nvPr/>
        </p:nvSpPr>
        <p:spPr>
          <a:xfrm>
            <a:off x="2209000" y="5040675"/>
            <a:ext cx="330654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400" b="1"/>
              <a:t>643 different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400" b="1"/>
              <a:t>854 sequences </a:t>
            </a:r>
            <a:endParaRPr lang="en-US" sz="2400" b="1" dirty="0"/>
          </a:p>
          <a:p>
            <a:r>
              <a:rPr lang="en-US" dirty="0"/>
              <a:t>   (removing &lt;5 frames sequence)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b="1"/>
              <a:t>30 703 </a:t>
            </a:r>
            <a:r>
              <a:rPr lang="en-US" b="1" dirty="0"/>
              <a:t>IFS cube</a:t>
            </a:r>
            <a:r>
              <a:rPr lang="en-FR" b="1"/>
              <a:t> (H only)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11D759-5D0F-C52E-2F8B-F83EFEA2F77C}"/>
              </a:ext>
            </a:extLst>
          </p:cNvPr>
          <p:cNvSpPr txBox="1"/>
          <p:nvPr/>
        </p:nvSpPr>
        <p:spPr>
          <a:xfrm>
            <a:off x="6813241" y="1132466"/>
            <a:ext cx="5217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Very Large </a:t>
            </a:r>
            <a:r>
              <a:rPr lang="en-US" sz="3200" b="1" dirty="0" err="1"/>
              <a:t>Telecope</a:t>
            </a:r>
            <a:r>
              <a:rPr lang="en-US" sz="3200" b="1" dirty="0"/>
              <a:t> / SPHERE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B8663E-574C-67AE-AC10-89C603075534}"/>
              </a:ext>
            </a:extLst>
          </p:cNvPr>
          <p:cNvCxnSpPr/>
          <p:nvPr/>
        </p:nvCxnSpPr>
        <p:spPr>
          <a:xfrm>
            <a:off x="6232849" y="2026491"/>
            <a:ext cx="0" cy="34599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D837ED7-658B-4EB8-A426-A437E4D2411C}"/>
              </a:ext>
            </a:extLst>
          </p:cNvPr>
          <p:cNvSpPr txBox="1"/>
          <p:nvPr/>
        </p:nvSpPr>
        <p:spPr>
          <a:xfrm>
            <a:off x="7435109" y="4092807"/>
            <a:ext cx="3974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2014 - … Still operational </a:t>
            </a:r>
          </a:p>
        </p:txBody>
      </p:sp>
      <p:pic>
        <p:nvPicPr>
          <p:cNvPr id="1028" name="Picture 4" descr="VLT Unit Telescope at Paranal | ESO">
            <a:extLst>
              <a:ext uri="{FF2B5EF4-FFF2-40B4-BE49-F238E27FC236}">
                <a16:creationId xmlns:a16="http://schemas.microsoft.com/office/drawing/2014/main" id="{2C5BF185-3CB5-EFC3-C0BB-422B3C5B9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3" t="34013"/>
          <a:stretch>
            <a:fillRect/>
          </a:stretch>
        </p:blipFill>
        <p:spPr bwMode="auto">
          <a:xfrm>
            <a:off x="6813241" y="1774821"/>
            <a:ext cx="1772525" cy="211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here/vlt outreach (@sphere.vlt ...">
            <a:extLst>
              <a:ext uri="{FF2B5EF4-FFF2-40B4-BE49-F238E27FC236}">
                <a16:creationId xmlns:a16="http://schemas.microsoft.com/office/drawing/2014/main" id="{013723E1-9834-2CE2-4807-1A309DD41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495" y="2397050"/>
            <a:ext cx="3327614" cy="87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2DA4EC-DE5B-FA7A-DE65-A30AE3DA8CA8}"/>
              </a:ext>
            </a:extLst>
          </p:cNvPr>
          <p:cNvSpPr txBox="1"/>
          <p:nvPr/>
        </p:nvSpPr>
        <p:spPr>
          <a:xfrm>
            <a:off x="8676837" y="4939315"/>
            <a:ext cx="3562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550</a:t>
            </a:r>
            <a:r>
              <a:rPr lang="en-FR" sz="2400" b="1"/>
              <a:t> different stars</a:t>
            </a:r>
            <a:r>
              <a:rPr lang="en-US" sz="2400" b="1" dirty="0"/>
              <a:t> (SHINE + BEAST)</a:t>
            </a:r>
            <a:endParaRPr lang="en-FR" sz="2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892</a:t>
            </a:r>
            <a:r>
              <a:rPr lang="en-FR" sz="2400" b="1"/>
              <a:t> sequences 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IFS + Imager (IRDIS)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958A07-018A-B8EB-1382-2602F5965F5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8744"/>
          <a:stretch>
            <a:fillRect/>
          </a:stretch>
        </p:blipFill>
        <p:spPr>
          <a:xfrm>
            <a:off x="6294109" y="4677155"/>
            <a:ext cx="2126005" cy="209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92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752E0-382C-0BD8-6A32-F1900C7B0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D273AC-4F52-72E9-B89B-D31B48316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026"/>
            <a:ext cx="9556102" cy="818147"/>
          </a:xfrm>
        </p:spPr>
        <p:txBody>
          <a:bodyPr>
            <a:normAutofit fontScale="90000"/>
          </a:bodyPr>
          <a:lstStyle/>
          <a:p>
            <a:r>
              <a:rPr lang="en-US" dirty="0"/>
              <a:t>Two (competing) coronagraphic instruments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83F93-01CA-A69B-7F94-B9E083D3F1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8C80B5-BFE2-C04B-A2AD-5F902755FBC0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4824CA-606B-C5E7-A75A-AAD60E4F8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BEB8DF-3708-13DE-0B72-ED9094BD3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96" y="275462"/>
            <a:ext cx="1658347" cy="421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AF3508-40F4-7618-7059-E1BF2BF82550}"/>
              </a:ext>
            </a:extLst>
          </p:cNvPr>
          <p:cNvSpPr txBox="1"/>
          <p:nvPr/>
        </p:nvSpPr>
        <p:spPr>
          <a:xfrm>
            <a:off x="2886827" y="4358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194575-790D-AF05-AB49-62EBEA183452}"/>
              </a:ext>
            </a:extLst>
          </p:cNvPr>
          <p:cNvSpPr txBox="1"/>
          <p:nvPr/>
        </p:nvSpPr>
        <p:spPr>
          <a:xfrm>
            <a:off x="1044624" y="1132467"/>
            <a:ext cx="3869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Gemini planet Imager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EBF01E-F2F6-17DD-3DCE-0CCA6105E36F}"/>
              </a:ext>
            </a:extLst>
          </p:cNvPr>
          <p:cNvSpPr txBox="1"/>
          <p:nvPr/>
        </p:nvSpPr>
        <p:spPr>
          <a:xfrm>
            <a:off x="6813241" y="1132466"/>
            <a:ext cx="5217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Very Large </a:t>
            </a:r>
            <a:r>
              <a:rPr lang="en-US" sz="3200" b="1" dirty="0" err="1"/>
              <a:t>Telecope</a:t>
            </a:r>
            <a:r>
              <a:rPr lang="en-US" sz="3200" b="1" dirty="0"/>
              <a:t> / SPHERE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CBE7D8-A25C-7E41-C304-0AF9EFC53663}"/>
              </a:ext>
            </a:extLst>
          </p:cNvPr>
          <p:cNvCxnSpPr/>
          <p:nvPr/>
        </p:nvCxnSpPr>
        <p:spPr>
          <a:xfrm>
            <a:off x="6232849" y="2026491"/>
            <a:ext cx="0" cy="34599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F4BBB1D-4BE7-EB86-A204-7219E6F98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503" y="1826563"/>
            <a:ext cx="2492890" cy="24928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0DE885-D164-B283-230C-43526C51D8DA}"/>
              </a:ext>
            </a:extLst>
          </p:cNvPr>
          <p:cNvSpPr txBox="1"/>
          <p:nvPr/>
        </p:nvSpPr>
        <p:spPr>
          <a:xfrm>
            <a:off x="143627" y="2550281"/>
            <a:ext cx="2528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 planet: 51 </a:t>
            </a:r>
            <a:r>
              <a:rPr lang="en-US" sz="2400" dirty="0" err="1"/>
              <a:t>eri</a:t>
            </a:r>
            <a:r>
              <a:rPr lang="en-US" sz="2400" dirty="0"/>
              <a:t> b </a:t>
            </a:r>
          </a:p>
          <a:p>
            <a:pPr algn="ctr"/>
            <a:r>
              <a:rPr lang="en-US" sz="2400" dirty="0"/>
              <a:t>(Macintosh+ 2015)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45110C-425F-74B0-D097-B2F0D730BB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402"/>
          <a:stretch>
            <a:fillRect/>
          </a:stretch>
        </p:blipFill>
        <p:spPr>
          <a:xfrm rot="16200000">
            <a:off x="3330676" y="4142492"/>
            <a:ext cx="2284544" cy="28902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3C55D5-753A-B23C-DCDD-96CFC02E8AB3}"/>
              </a:ext>
            </a:extLst>
          </p:cNvPr>
          <p:cNvSpPr txBox="1"/>
          <p:nvPr/>
        </p:nvSpPr>
        <p:spPr>
          <a:xfrm>
            <a:off x="384051" y="5486400"/>
            <a:ext cx="2262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~30 debris disks</a:t>
            </a:r>
          </a:p>
          <a:p>
            <a:pPr algn="ctr"/>
            <a:r>
              <a:rPr lang="en-US" sz="2400" dirty="0"/>
              <a:t>(Esposito+ 2020)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CFC54D-2204-F1D6-6E03-D494E99A387F}"/>
              </a:ext>
            </a:extLst>
          </p:cNvPr>
          <p:cNvSpPr txBox="1"/>
          <p:nvPr/>
        </p:nvSpPr>
        <p:spPr>
          <a:xfrm>
            <a:off x="6358648" y="1924303"/>
            <a:ext cx="5281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&gt;10 planets  (see Chauvin et al 2023 review)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CAC51F-865B-97C7-F7B7-24448E559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075792" y="4206339"/>
            <a:ext cx="2284544" cy="284504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87C90F2-4ABF-7DBE-0F28-E3AAE52BE7F1}"/>
              </a:ext>
            </a:extLst>
          </p:cNvPr>
          <p:cNvSpPr txBox="1"/>
          <p:nvPr/>
        </p:nvSpPr>
        <p:spPr>
          <a:xfrm>
            <a:off x="6390703" y="5310035"/>
            <a:ext cx="2172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~50 debris disks</a:t>
            </a:r>
          </a:p>
          <a:p>
            <a:pPr algn="ctr"/>
            <a:r>
              <a:rPr lang="en-US" sz="2400" dirty="0"/>
              <a:t>(Engler+ 2025)</a:t>
            </a:r>
          </a:p>
        </p:txBody>
      </p:sp>
      <p:pic>
        <p:nvPicPr>
          <p:cNvPr id="1026" name="Picture 2" descr="ALMA Spots Moon-Forming Disk around Young Gas Giant PDS 70c | Astronomy ...">
            <a:extLst>
              <a:ext uri="{FF2B5EF4-FFF2-40B4-BE49-F238E27FC236}">
                <a16:creationId xmlns:a16="http://schemas.microsoft.com/office/drawing/2014/main" id="{C6A74DC7-F9C8-6625-7333-1D794E8EA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58" y="2312430"/>
            <a:ext cx="1954817" cy="195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DCA4B1-17AB-7183-850A-F5412317204F}"/>
              </a:ext>
            </a:extLst>
          </p:cNvPr>
          <p:cNvSpPr txBox="1"/>
          <p:nvPr/>
        </p:nvSpPr>
        <p:spPr>
          <a:xfrm>
            <a:off x="7021258" y="3712014"/>
            <a:ext cx="159851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PDS 70 </a:t>
            </a:r>
            <a:r>
              <a:rPr lang="en-US" sz="1400" dirty="0" err="1">
                <a:solidFill>
                  <a:schemeClr val="bg1"/>
                </a:solidFill>
              </a:rPr>
              <a:t>b&amp;c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Keppler+ 18, Haffert+19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6193E1-8C27-8C40-7F17-4FA7A54CD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7255" y="2252358"/>
            <a:ext cx="2028893" cy="20467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C925B9-0D56-1EF4-3F0D-D2D23C858CB6}"/>
              </a:ext>
            </a:extLst>
          </p:cNvPr>
          <p:cNvSpPr txBox="1"/>
          <p:nvPr/>
        </p:nvSpPr>
        <p:spPr>
          <a:xfrm>
            <a:off x="9375863" y="3597268"/>
            <a:ext cx="164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AF Lep b </a:t>
            </a:r>
          </a:p>
          <a:p>
            <a:r>
              <a:rPr lang="en-US" sz="1400" dirty="0">
                <a:solidFill>
                  <a:schemeClr val="bg1"/>
                </a:solidFill>
              </a:rPr>
              <a:t>Mesa+22</a:t>
            </a:r>
          </a:p>
        </p:txBody>
      </p:sp>
    </p:spTree>
    <p:extLst>
      <p:ext uri="{BB962C8B-B14F-4D97-AF65-F5344CB8AC3E}">
        <p14:creationId xmlns:p14="http://schemas.microsoft.com/office/powerpoint/2010/main" val="1214105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3AB7CD-08E7-BF16-EDAD-61BF922E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direct imaging 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CF4D5-5304-2EA7-12A5-AD686A64DA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8C80B5-BFE2-C04B-A2AD-5F902755FBC0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C001A-643C-4A63-35F7-1A4711C20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27790A-C065-1753-41BF-17026FF87F9D}"/>
              </a:ext>
            </a:extLst>
          </p:cNvPr>
          <p:cNvSpPr txBox="1">
            <a:spLocks/>
          </p:cNvSpPr>
          <p:nvPr/>
        </p:nvSpPr>
        <p:spPr>
          <a:xfrm>
            <a:off x="838200" y="1784802"/>
            <a:ext cx="4844450" cy="41914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Different detection techniques probe different </a:t>
            </a:r>
            <a:r>
              <a:rPr lang="it-IT" dirty="0" err="1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regions</a:t>
            </a:r>
            <a:r>
              <a:rPr lang="it-IT" dirty="0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of </a:t>
            </a:r>
            <a:r>
              <a:rPr lang="it-IT" dirty="0" err="1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parameter</a:t>
            </a:r>
            <a:r>
              <a:rPr lang="it-IT" dirty="0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space</a:t>
            </a:r>
            <a:endParaRPr lang="it-IT" dirty="0">
              <a:solidFill>
                <a:prstClr val="black"/>
              </a:solidFill>
              <a:latin typeface="+mn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 complete and </a:t>
            </a:r>
            <a:r>
              <a:rPr lang="it-IT" dirty="0" err="1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unbiased</a:t>
            </a:r>
            <a:r>
              <a:rPr lang="it-IT" dirty="0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coverage of the </a:t>
            </a:r>
            <a:r>
              <a:rPr lang="it-IT" dirty="0" err="1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parameter</a:t>
            </a:r>
            <a:r>
              <a:rPr lang="it-IT" dirty="0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space</a:t>
            </a:r>
            <a:r>
              <a:rPr lang="it-IT" dirty="0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is</a:t>
            </a:r>
            <a:r>
              <a:rPr lang="it-IT" dirty="0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the key to </a:t>
            </a:r>
            <a:r>
              <a:rPr lang="it-IT" dirty="0" err="1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understanding</a:t>
            </a:r>
            <a:r>
              <a:rPr lang="it-IT" dirty="0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planet</a:t>
            </a:r>
            <a:r>
              <a:rPr lang="it-IT" dirty="0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formation</a:t>
            </a:r>
            <a:r>
              <a:rPr lang="it-IT" dirty="0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processes</a:t>
            </a:r>
            <a:endParaRPr lang="it-IT" dirty="0">
              <a:solidFill>
                <a:prstClr val="black"/>
              </a:solidFill>
              <a:latin typeface="+mn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Direct imaging </a:t>
            </a:r>
            <a:r>
              <a:rPr lang="it-IT" dirty="0" err="1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enables</a:t>
            </a:r>
            <a:r>
              <a:rPr lang="it-IT" dirty="0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detection of giant planets in the outer regions (≳10 au) around young (</a:t>
            </a:r>
            <a:r>
              <a:rPr lang="en-GB" dirty="0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≲</a:t>
            </a:r>
            <a:r>
              <a:rPr lang="it-IT" dirty="0">
                <a:solidFill>
                  <a:prstClr val="black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500 Myr) stars</a:t>
            </a:r>
            <a:endParaRPr lang="en-GB" dirty="0">
              <a:solidFill>
                <a:prstClr val="black"/>
              </a:solidFill>
              <a:latin typeface="+mn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endParaRPr lang="en-ES" dirty="0">
              <a:latin typeface="+mn-lt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DBFC9A2-A8D4-01AB-7E21-3B4AA7F2A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96" y="1548174"/>
            <a:ext cx="6275747" cy="466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DD8EE7-1E45-BFCC-82EE-BCF1FBA70A54}"/>
              </a:ext>
            </a:extLst>
          </p:cNvPr>
          <p:cNvSpPr/>
          <p:nvPr/>
        </p:nvSpPr>
        <p:spPr>
          <a:xfrm>
            <a:off x="8444358" y="2354021"/>
            <a:ext cx="2541069" cy="956076"/>
          </a:xfrm>
          <a:prstGeom prst="rect">
            <a:avLst/>
          </a:prstGeom>
          <a:noFill/>
          <a:ln w="57150">
            <a:solidFill>
              <a:srgbClr val="002C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37E925-8AF8-6517-8506-C40A808BE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96" y="275462"/>
            <a:ext cx="1658347" cy="42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91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54720-9486-1ADC-7DEC-96A9C1050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C8C973-CEBD-1B06-4873-DC8A5A6E7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direct imaging 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9FB59-D852-15C3-ABF0-1A0752910F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8C80B5-BFE2-C04B-A2AD-5F902755FBC0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C52F07-35AB-E14A-A0EF-B9D77E8A9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0A4B0A-02DF-20FE-1B76-7051BCF85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27" y="2019864"/>
            <a:ext cx="5576736" cy="36221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D8A91D-192D-9650-86AD-A32A1D41AED2}"/>
              </a:ext>
            </a:extLst>
          </p:cNvPr>
          <p:cNvSpPr txBox="1"/>
          <p:nvPr/>
        </p:nvSpPr>
        <p:spPr>
          <a:xfrm>
            <a:off x="4260034" y="1801620"/>
            <a:ext cx="1835966" cy="37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Fulton+2021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2F126-2C43-E3FD-F74F-EBEE07E71AC3}"/>
              </a:ext>
            </a:extLst>
          </p:cNvPr>
          <p:cNvSpPr txBox="1"/>
          <p:nvPr/>
        </p:nvSpPr>
        <p:spPr>
          <a:xfrm>
            <a:off x="1065573" y="1517771"/>
            <a:ext cx="242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954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0.03 au &lt; a  &lt; 30 au</a:t>
            </a:r>
          </a:p>
          <a:p>
            <a:r>
              <a:rPr lang="en-GB" dirty="0">
                <a:solidFill>
                  <a:srgbClr val="3954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0.1 M</a:t>
            </a:r>
            <a:r>
              <a:rPr lang="en-GB" baseline="-25000" dirty="0">
                <a:solidFill>
                  <a:srgbClr val="3954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GB" dirty="0">
                <a:solidFill>
                  <a:srgbClr val="3954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M</a:t>
            </a:r>
            <a:r>
              <a:rPr lang="en-GB" baseline="-25000" dirty="0">
                <a:solidFill>
                  <a:srgbClr val="3954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GB" dirty="0">
                <a:solidFill>
                  <a:srgbClr val="3954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&lt;20 M</a:t>
            </a:r>
            <a:r>
              <a:rPr lang="en-GB" baseline="-25000" dirty="0">
                <a:solidFill>
                  <a:srgbClr val="3954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22CAE2-C6E1-B2D3-5F9D-92946480D9A2}"/>
              </a:ext>
            </a:extLst>
          </p:cNvPr>
          <p:cNvSpPr txBox="1"/>
          <p:nvPr/>
        </p:nvSpPr>
        <p:spPr>
          <a:xfrm>
            <a:off x="866780" y="5906551"/>
            <a:ext cx="107318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err="1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Most</a:t>
            </a:r>
            <a:r>
              <a:rPr lang="it-IT" sz="2200" b="1" dirty="0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of </a:t>
            </a:r>
            <a:r>
              <a:rPr lang="it-IT" sz="2200" b="1" dirty="0" err="1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our</a:t>
            </a:r>
            <a:r>
              <a:rPr lang="it-IT" sz="2200" b="1" dirty="0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it-IT" sz="2200" b="1" dirty="0" err="1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current</a:t>
            </a:r>
            <a:r>
              <a:rPr lang="it-IT" sz="2200" b="1" dirty="0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it-IT" sz="2200" b="1" dirty="0" err="1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understanding</a:t>
            </a:r>
            <a:r>
              <a:rPr lang="it-IT" sz="2200" b="1" dirty="0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of the </a:t>
            </a:r>
            <a:r>
              <a:rPr lang="it-IT" sz="2200" b="1" dirty="0" err="1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giant</a:t>
            </a:r>
            <a:r>
              <a:rPr lang="it-IT" sz="2200" b="1" dirty="0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it-IT" sz="2200" b="1" dirty="0" err="1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population</a:t>
            </a:r>
            <a:r>
              <a:rPr lang="it-IT" sz="2200" b="1" dirty="0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it-IT" sz="2200" b="1" dirty="0" err="1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is</a:t>
            </a:r>
            <a:r>
              <a:rPr lang="it-IT" sz="2200" b="1" dirty="0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it-IT" sz="2200" b="1" dirty="0" err="1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based</a:t>
            </a:r>
            <a:r>
              <a:rPr lang="it-IT" sz="2200" b="1" dirty="0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on </a:t>
            </a:r>
            <a:r>
              <a:rPr lang="it-IT" sz="2200" b="1" dirty="0" err="1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radial</a:t>
            </a:r>
            <a:r>
              <a:rPr lang="it-IT" sz="2200" b="1" dirty="0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it-IT" sz="2200" b="1" dirty="0" err="1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velocity</a:t>
            </a:r>
            <a:r>
              <a:rPr lang="it-IT" sz="2200" b="1" dirty="0">
                <a:solidFill>
                  <a:srgbClr val="395489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studies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E7C636-4872-A16F-FAD9-4E6C33916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96" y="275462"/>
            <a:ext cx="1658347" cy="421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BBBD7B-45A4-7231-541A-12A21ABC0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154" y="2145023"/>
            <a:ext cx="5593337" cy="33718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4F663F-E2DD-AA08-B73A-982948912B66}"/>
              </a:ext>
            </a:extLst>
          </p:cNvPr>
          <p:cNvSpPr txBox="1"/>
          <p:nvPr/>
        </p:nvSpPr>
        <p:spPr>
          <a:xfrm>
            <a:off x="9600177" y="1891785"/>
            <a:ext cx="161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Lagrange+2023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9584A3-FE87-95F9-7105-6E441EFB6CFB}"/>
              </a:ext>
            </a:extLst>
          </p:cNvPr>
          <p:cNvSpPr txBox="1"/>
          <p:nvPr/>
        </p:nvSpPr>
        <p:spPr>
          <a:xfrm>
            <a:off x="6864689" y="1668006"/>
            <a:ext cx="3344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954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0.03 au &lt; a  &lt; 10 au</a:t>
            </a:r>
          </a:p>
          <a:p>
            <a:r>
              <a:rPr lang="en-GB" dirty="0">
                <a:solidFill>
                  <a:srgbClr val="3954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0.1 M</a:t>
            </a:r>
            <a:r>
              <a:rPr lang="en-GB" baseline="-25000" dirty="0">
                <a:solidFill>
                  <a:srgbClr val="3954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GB" dirty="0">
                <a:solidFill>
                  <a:srgbClr val="3954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M</a:t>
            </a:r>
            <a:r>
              <a:rPr lang="en-GB" baseline="-25000" dirty="0">
                <a:solidFill>
                  <a:srgbClr val="3954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GB" dirty="0">
                <a:solidFill>
                  <a:srgbClr val="3954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&lt;20 M</a:t>
            </a:r>
            <a:r>
              <a:rPr lang="en-GB" baseline="-25000" dirty="0">
                <a:solidFill>
                  <a:srgbClr val="3954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449943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3880D-A4B8-D67A-9C99-5DC5C5AF9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5ACBFF-B080-01BA-A3D8-AED73D8D7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026"/>
            <a:ext cx="9556102" cy="818147"/>
          </a:xfrm>
        </p:spPr>
        <p:txBody>
          <a:bodyPr>
            <a:normAutofit fontScale="90000"/>
          </a:bodyPr>
          <a:lstStyle/>
          <a:p>
            <a:r>
              <a:rPr lang="en-US" dirty="0"/>
              <a:t>Two (competing) coronagraphic instruments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F4913-710A-91D5-92C4-DAF1D33ED3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8C80B5-BFE2-C04B-A2AD-5F902755FBC0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089A3-5564-4103-3D57-ACD42626E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678A69-B1C4-3F5F-28A4-BA268C9C5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96" y="275462"/>
            <a:ext cx="1658347" cy="421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915459-85CE-6514-B51D-1FA8ACDD9357}"/>
              </a:ext>
            </a:extLst>
          </p:cNvPr>
          <p:cNvSpPr txBox="1"/>
          <p:nvPr/>
        </p:nvSpPr>
        <p:spPr>
          <a:xfrm>
            <a:off x="2886827" y="4358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170D3-4D68-C483-3718-7B76E8ACAD19}"/>
              </a:ext>
            </a:extLst>
          </p:cNvPr>
          <p:cNvSpPr txBox="1"/>
          <p:nvPr/>
        </p:nvSpPr>
        <p:spPr>
          <a:xfrm>
            <a:off x="1044624" y="1132467"/>
            <a:ext cx="3869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Gemini planet Imager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66A642-8788-B756-0E76-A254679A03BA}"/>
              </a:ext>
            </a:extLst>
          </p:cNvPr>
          <p:cNvSpPr txBox="1"/>
          <p:nvPr/>
        </p:nvSpPr>
        <p:spPr>
          <a:xfrm>
            <a:off x="6813241" y="1132466"/>
            <a:ext cx="5217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Very Large </a:t>
            </a:r>
            <a:r>
              <a:rPr lang="en-US" sz="3200" b="1" dirty="0" err="1"/>
              <a:t>Telecope</a:t>
            </a:r>
            <a:r>
              <a:rPr lang="en-US" sz="3200" b="1" dirty="0"/>
              <a:t> / SPHERE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5DBE66-F990-9CD5-47B3-B807B9787DB9}"/>
              </a:ext>
            </a:extLst>
          </p:cNvPr>
          <p:cNvCxnSpPr/>
          <p:nvPr/>
        </p:nvCxnSpPr>
        <p:spPr>
          <a:xfrm>
            <a:off x="6232849" y="2026491"/>
            <a:ext cx="0" cy="34599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84E18AE-D161-C41D-5BBE-5E93B25AB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96" y="2193447"/>
            <a:ext cx="4081943" cy="42125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B4205A-E702-9DB0-75DF-2C52C3A6C68A}"/>
              </a:ext>
            </a:extLst>
          </p:cNvPr>
          <p:cNvSpPr txBox="1"/>
          <p:nvPr/>
        </p:nvSpPr>
        <p:spPr>
          <a:xfrm>
            <a:off x="1193310" y="1717241"/>
            <a:ext cx="241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Nielsen et al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9FD43F-6014-E616-1E05-C9179757E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955" y="2175622"/>
            <a:ext cx="5093819" cy="43661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FFC45F-952B-969B-122D-82515BC2B103}"/>
              </a:ext>
            </a:extLst>
          </p:cNvPr>
          <p:cNvSpPr txBox="1"/>
          <p:nvPr/>
        </p:nvSpPr>
        <p:spPr>
          <a:xfrm>
            <a:off x="7470458" y="1806290"/>
            <a:ext cx="2341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Vingan</a:t>
            </a:r>
            <a:r>
              <a:rPr lang="en-US" sz="2400" dirty="0"/>
              <a:t> et al 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5A4C00-7603-2A5B-E10C-F5FB762237B3}"/>
              </a:ext>
            </a:extLst>
          </p:cNvPr>
          <p:cNvSpPr txBox="1"/>
          <p:nvPr/>
        </p:nvSpPr>
        <p:spPr>
          <a:xfrm>
            <a:off x="6813241" y="6541753"/>
            <a:ext cx="2100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SHINE First 150 stars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F4F424-4D11-86A2-6DE0-A98B0E7DDB39}"/>
              </a:ext>
            </a:extLst>
          </p:cNvPr>
          <p:cNvSpPr txBox="1"/>
          <p:nvPr/>
        </p:nvSpPr>
        <p:spPr>
          <a:xfrm>
            <a:off x="1186978" y="6512884"/>
            <a:ext cx="1853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GPI First 300 stars</a:t>
            </a:r>
          </a:p>
        </p:txBody>
      </p:sp>
    </p:spTree>
    <p:extLst>
      <p:ext uri="{BB962C8B-B14F-4D97-AF65-F5344CB8AC3E}">
        <p14:creationId xmlns:p14="http://schemas.microsoft.com/office/powerpoint/2010/main" val="3273803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9458A-3FDE-AA1E-086C-801CD1C04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6E7C65-FF46-DFF4-C12E-E80EFDC78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026"/>
            <a:ext cx="9556102" cy="818147"/>
          </a:xfrm>
        </p:spPr>
        <p:txBody>
          <a:bodyPr>
            <a:normAutofit/>
          </a:bodyPr>
          <a:lstStyle/>
          <a:p>
            <a:r>
              <a:rPr lang="en-US" dirty="0"/>
              <a:t>Finding planets in coronagraphic images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74E6D-DD45-67C2-FE8F-F8E0FABEAF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8C80B5-BFE2-C04B-A2AD-5F902755FBC0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03838-04DE-5C05-CB34-AA72403AE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C62B4-1C2E-E4F0-430C-7B6F3A243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96" y="275462"/>
            <a:ext cx="1658347" cy="421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0B4455-BF2E-1940-2FC3-6A15F91BB27F}"/>
              </a:ext>
            </a:extLst>
          </p:cNvPr>
          <p:cNvSpPr txBox="1"/>
          <p:nvPr/>
        </p:nvSpPr>
        <p:spPr>
          <a:xfrm>
            <a:off x="395921" y="1168444"/>
            <a:ext cx="5026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Spectral Differential Imaging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8FE9D0-2E92-D78A-239A-98E8217F1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42" y="2026491"/>
            <a:ext cx="4581969" cy="45819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5BB306-6B9E-A02C-F315-54FB9A8DE108}"/>
              </a:ext>
            </a:extLst>
          </p:cNvPr>
          <p:cNvSpPr txBox="1"/>
          <p:nvPr/>
        </p:nvSpPr>
        <p:spPr>
          <a:xfrm>
            <a:off x="6612804" y="1168443"/>
            <a:ext cx="4982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Angular Differential Imaging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F1C002-E704-3D74-CFE8-6BF27507B2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873"/>
          <a:stretch>
            <a:fillRect/>
          </a:stretch>
        </p:blipFill>
        <p:spPr>
          <a:xfrm>
            <a:off x="6813241" y="2026491"/>
            <a:ext cx="4581967" cy="455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84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981DC-AC7E-5625-D8A6-4D6FF9D9C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A22B51-41BF-E999-6632-EF8EB521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026"/>
            <a:ext cx="9556102" cy="818147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Cobrex</a:t>
            </a:r>
            <a:r>
              <a:rPr lang="en-US" dirty="0"/>
              <a:t> archival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1A7FB-8D6A-A730-B8C7-7C1F2D5480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8C80B5-BFE2-C04B-A2AD-5F902755FBC0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8D77F-5D5A-2E73-5200-A1CAF7FFA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19C80-7653-250E-DE39-90F48F7EF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96" y="275462"/>
            <a:ext cx="1658347" cy="421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8AAFA-12DE-C33A-856A-3B17188A8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90" y="1464984"/>
            <a:ext cx="3395825" cy="3444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000B74-5EB2-AA26-7714-0E0EFCBCA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091" y="1036485"/>
            <a:ext cx="2129676" cy="2160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ACDC06-35B6-9B5F-303B-379E826B8B55}"/>
              </a:ext>
            </a:extLst>
          </p:cNvPr>
          <p:cNvSpPr txBox="1"/>
          <p:nvPr/>
        </p:nvSpPr>
        <p:spPr>
          <a:xfrm>
            <a:off x="7198349" y="1016883"/>
            <a:ext cx="49936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Baseline post-processing of SPHERE (</a:t>
            </a:r>
            <a:r>
              <a:rPr lang="en-US" sz="2800" b="1" dirty="0" err="1"/>
              <a:t>Galicher</a:t>
            </a:r>
            <a:r>
              <a:rPr lang="en-US" sz="2800" b="1" dirty="0"/>
              <a:t>+ 2018) </a:t>
            </a:r>
          </a:p>
          <a:p>
            <a:r>
              <a:rPr lang="en-US" sz="2400" dirty="0"/>
              <a:t>based on Lafrenière+ 2007, </a:t>
            </a:r>
            <a:r>
              <a:rPr lang="en-US" sz="2400" dirty="0" err="1"/>
              <a:t>Soummer</a:t>
            </a:r>
            <a:r>
              <a:rPr lang="en-US" sz="2400" dirty="0"/>
              <a:t> + 2012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8B749D-5C64-7CEC-615D-9CD87C766BFB}"/>
              </a:ext>
            </a:extLst>
          </p:cNvPr>
          <p:cNvSpPr txBox="1"/>
          <p:nvPr/>
        </p:nvSpPr>
        <p:spPr>
          <a:xfrm>
            <a:off x="904278" y="1033040"/>
            <a:ext cx="1573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Beta-</a:t>
            </a:r>
            <a:r>
              <a:rPr lang="en-US" b="1" dirty="0" err="1"/>
              <a:t>Pictoris</a:t>
            </a:r>
            <a:r>
              <a:rPr lang="en-US" b="1" dirty="0"/>
              <a:t> b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DA5DC7-76AE-D25B-733C-AF6667465F89}"/>
              </a:ext>
            </a:extLst>
          </p:cNvPr>
          <p:cNvCxnSpPr>
            <a:cxnSpLocks/>
          </p:cNvCxnSpPr>
          <p:nvPr/>
        </p:nvCxnSpPr>
        <p:spPr>
          <a:xfrm flipV="1">
            <a:off x="3822415" y="2004786"/>
            <a:ext cx="1063094" cy="8465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40E69F9-337F-F7CB-A860-AFA60C323421}"/>
              </a:ext>
            </a:extLst>
          </p:cNvPr>
          <p:cNvCxnSpPr>
            <a:cxnSpLocks/>
          </p:cNvCxnSpPr>
          <p:nvPr/>
        </p:nvCxnSpPr>
        <p:spPr>
          <a:xfrm>
            <a:off x="3822415" y="3567845"/>
            <a:ext cx="1063094" cy="10346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FE56C36-1288-F302-E071-D56AD1E2D728}"/>
              </a:ext>
            </a:extLst>
          </p:cNvPr>
          <p:cNvSpPr txBox="1"/>
          <p:nvPr/>
        </p:nvSpPr>
        <p:spPr>
          <a:xfrm>
            <a:off x="7198349" y="3537668"/>
            <a:ext cx="47151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PACO (</a:t>
            </a:r>
            <a:r>
              <a:rPr lang="en-US" sz="2800" b="1" dirty="0" err="1"/>
              <a:t>Flasseur</a:t>
            </a:r>
            <a:r>
              <a:rPr lang="en-US" sz="2800" b="1" dirty="0"/>
              <a:t> et al 2018)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Increase sensitivity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S/N maps can be considered as Gaussian 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C755AF-953B-E59B-19FF-0E94A4804390}"/>
              </a:ext>
            </a:extLst>
          </p:cNvPr>
          <p:cNvSpPr txBox="1"/>
          <p:nvPr/>
        </p:nvSpPr>
        <p:spPr>
          <a:xfrm>
            <a:off x="1234304" y="5877417"/>
            <a:ext cx="6190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395489"/>
                </a:solidFill>
                <a:latin typeface="Outfit" pitchFamily="2" charset="0"/>
              </a:rPr>
              <a:t>State-of-the-art post-processing </a:t>
            </a:r>
            <a:r>
              <a:rPr lang="it-IT" sz="2400" dirty="0" err="1">
                <a:solidFill>
                  <a:srgbClr val="395489"/>
                </a:solidFill>
                <a:latin typeface="Outfit" pitchFamily="2" charset="0"/>
              </a:rPr>
              <a:t>algorithms</a:t>
            </a:r>
            <a:r>
              <a:rPr lang="it-IT" sz="2400" dirty="0">
                <a:solidFill>
                  <a:srgbClr val="395489"/>
                </a:solidFill>
                <a:latin typeface="Outfit" pitchFamily="2" charset="0"/>
              </a:rPr>
              <a:t> can yield </a:t>
            </a:r>
            <a:r>
              <a:rPr lang="it-IT" sz="2400" dirty="0" err="1">
                <a:solidFill>
                  <a:srgbClr val="395489"/>
                </a:solidFill>
                <a:latin typeface="Outfit" pitchFamily="2" charset="0"/>
              </a:rPr>
              <a:t>significant</a:t>
            </a:r>
            <a:r>
              <a:rPr lang="it-IT" sz="2400" dirty="0">
                <a:solidFill>
                  <a:srgbClr val="395489"/>
                </a:solidFill>
                <a:latin typeface="Outfit" pitchFamily="2" charset="0"/>
              </a:rPr>
              <a:t> performance </a:t>
            </a:r>
            <a:r>
              <a:rPr lang="it-IT" sz="2400" dirty="0" err="1">
                <a:solidFill>
                  <a:srgbClr val="395489"/>
                </a:solidFill>
                <a:latin typeface="Outfit" pitchFamily="2" charset="0"/>
              </a:rPr>
              <a:t>improvement</a:t>
            </a:r>
            <a:endParaRPr lang="it-IT" sz="2400" dirty="0">
              <a:solidFill>
                <a:srgbClr val="395489"/>
              </a:solidFill>
              <a:latin typeface="Outfit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5BECB30-8D01-F118-195C-8DAD0EA92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71" y="5748822"/>
            <a:ext cx="2415518" cy="6136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DAA9EA7-7DAE-49AA-A017-579788D788B9}"/>
              </a:ext>
            </a:extLst>
          </p:cNvPr>
          <p:cNvSpPr txBox="1"/>
          <p:nvPr/>
        </p:nvSpPr>
        <p:spPr>
          <a:xfrm>
            <a:off x="7631486" y="6377627"/>
            <a:ext cx="2344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PI: A-M Lagrange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FAA30D-6B27-9DC3-015E-898B375C7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442" y="5746540"/>
            <a:ext cx="1132091" cy="1092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BBFDF1-B3F3-9B36-3037-9E52DE244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091" y="3537668"/>
            <a:ext cx="2129676" cy="21296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4F0C44-7565-662A-5878-DCDE8817F49B}"/>
              </a:ext>
            </a:extLst>
          </p:cNvPr>
          <p:cNvSpPr txBox="1"/>
          <p:nvPr/>
        </p:nvSpPr>
        <p:spPr>
          <a:xfrm>
            <a:off x="654590" y="5059123"/>
            <a:ext cx="255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Galicher</a:t>
            </a:r>
            <a:r>
              <a:rPr lang="en-US" dirty="0"/>
              <a:t> &amp; Mazoyer 2023</a:t>
            </a:r>
          </a:p>
        </p:txBody>
      </p:sp>
    </p:spTree>
    <p:extLst>
      <p:ext uri="{BB962C8B-B14F-4D97-AF65-F5344CB8AC3E}">
        <p14:creationId xmlns:p14="http://schemas.microsoft.com/office/powerpoint/2010/main" val="1205121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CE75D-ADE1-6007-B9D3-15A5BFD49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EFFF38-A456-86F4-CF92-78EACD6DB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026"/>
            <a:ext cx="9556102" cy="818147"/>
          </a:xfrm>
        </p:spPr>
        <p:txBody>
          <a:bodyPr>
            <a:normAutofit/>
          </a:bodyPr>
          <a:lstStyle/>
          <a:p>
            <a:r>
              <a:rPr lang="en-US" dirty="0"/>
              <a:t>Enhanced sensitivity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93A26-D6AB-2442-DD04-C83865275B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8C80B5-BFE2-C04B-A2AD-5F902755FBC0}" type="datetime1">
              <a:rPr lang="fr-FR" smtClean="0"/>
              <a:t>31/03/2026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4C067-9F0A-EC5B-05DD-3AB498153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043" y="6418368"/>
            <a:ext cx="403200" cy="38018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77C32A-3C72-5A6C-38DD-AAB326F35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96" y="275462"/>
            <a:ext cx="1658347" cy="4212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F27543-D736-8861-1479-D36E5EEBE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18" y="1910670"/>
            <a:ext cx="4810125" cy="4591050"/>
          </a:xfrm>
          <a:prstGeom prst="rect">
            <a:avLst/>
          </a:prstGeom>
        </p:spPr>
      </p:pic>
      <p:pic>
        <p:nvPicPr>
          <p:cNvPr id="15" name="Image 7">
            <a:extLst>
              <a:ext uri="{FF2B5EF4-FFF2-40B4-BE49-F238E27FC236}">
                <a16:creationId xmlns:a16="http://schemas.microsoft.com/office/drawing/2014/main" id="{22B7A081-8474-C945-361A-128271D9A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450" y="2000375"/>
            <a:ext cx="5676900" cy="43974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2F205AD-A629-597E-09BF-EF73D017F6A3}"/>
              </a:ext>
            </a:extLst>
          </p:cNvPr>
          <p:cNvSpPr/>
          <p:nvPr/>
        </p:nvSpPr>
        <p:spPr>
          <a:xfrm>
            <a:off x="10108000" y="3766904"/>
            <a:ext cx="2040440" cy="62926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20E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2 M</a:t>
            </a:r>
            <a:r>
              <a:rPr kumimoji="0" lang="fr-FR" sz="1200" b="0" i="0" u="none" strike="noStrike" kern="1200" cap="none" spc="0" normalizeH="0" baseline="-25000" noProof="0" dirty="0">
                <a:ln>
                  <a:noFill/>
                </a:ln>
                <a:solidFill>
                  <a:srgbClr val="120E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J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20E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20E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planet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20E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@ 100 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20E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SPECAL : 66%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20E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detection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20E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20E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PACO : 80% </a:t>
            </a:r>
            <a:r>
              <a:rPr lang="fr-FR" sz="1200" dirty="0" err="1">
                <a:solidFill>
                  <a:srgbClr val="120E20"/>
                </a:solidFill>
                <a:latin typeface="Roboto Light"/>
              </a:rPr>
              <a:t>detection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20E2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3227A-6055-44D6-5EE2-BD55EFBFC0AE}"/>
              </a:ext>
            </a:extLst>
          </p:cNvPr>
          <p:cNvSpPr txBox="1"/>
          <p:nvPr/>
        </p:nvSpPr>
        <p:spPr>
          <a:xfrm>
            <a:off x="7739006" y="6397872"/>
            <a:ext cx="393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Chomez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Delorme, Lagrange et al 2025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81C031-92D3-2ADD-354A-B329F68ABDCE}"/>
              </a:ext>
            </a:extLst>
          </p:cNvPr>
          <p:cNvSpPr txBox="1"/>
          <p:nvPr/>
        </p:nvSpPr>
        <p:spPr>
          <a:xfrm>
            <a:off x="8745477" y="1633499"/>
            <a:ext cx="313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SHINE First 150 stars, reanalysis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CC90AB-0EA2-589E-BC77-3680CA5A0439}"/>
              </a:ext>
            </a:extLst>
          </p:cNvPr>
          <p:cNvCxnSpPr/>
          <p:nvPr/>
        </p:nvCxnSpPr>
        <p:spPr>
          <a:xfrm>
            <a:off x="10254421" y="4496628"/>
            <a:ext cx="0" cy="1341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DE600C9-99DE-BDB3-C94A-37F9B6789988}"/>
              </a:ext>
            </a:extLst>
          </p:cNvPr>
          <p:cNvCxnSpPr>
            <a:cxnSpLocks/>
          </p:cNvCxnSpPr>
          <p:nvPr/>
        </p:nvCxnSpPr>
        <p:spPr>
          <a:xfrm>
            <a:off x="6810039" y="4496628"/>
            <a:ext cx="35024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04DAA53-B1D5-F68B-BFD3-176BEF956829}"/>
              </a:ext>
            </a:extLst>
          </p:cNvPr>
          <p:cNvSpPr txBox="1"/>
          <p:nvPr/>
        </p:nvSpPr>
        <p:spPr>
          <a:xfrm>
            <a:off x="1044624" y="1132467"/>
            <a:ext cx="3869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Gemini planet Imager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20A837-54F3-26A7-F973-33062F8BC34B}"/>
              </a:ext>
            </a:extLst>
          </p:cNvPr>
          <p:cNvSpPr txBox="1"/>
          <p:nvPr/>
        </p:nvSpPr>
        <p:spPr>
          <a:xfrm>
            <a:off x="6813241" y="1132466"/>
            <a:ext cx="5217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Very Large </a:t>
            </a:r>
            <a:r>
              <a:rPr lang="en-US" sz="3200" b="1" dirty="0" err="1"/>
              <a:t>Telecope</a:t>
            </a:r>
            <a:r>
              <a:rPr lang="en-US" sz="3200" b="1" dirty="0"/>
              <a:t> / SPHERE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DC60C9-C195-F1FE-DF15-D709F861FACE}"/>
              </a:ext>
            </a:extLst>
          </p:cNvPr>
          <p:cNvSpPr txBox="1"/>
          <p:nvPr/>
        </p:nvSpPr>
        <p:spPr>
          <a:xfrm>
            <a:off x="1130824" y="16359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GPI First 300 stars, reanalysis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CAAF0A-F720-1C03-894D-A24DE84FC508}"/>
              </a:ext>
            </a:extLst>
          </p:cNvPr>
          <p:cNvCxnSpPr/>
          <p:nvPr/>
        </p:nvCxnSpPr>
        <p:spPr>
          <a:xfrm>
            <a:off x="6232849" y="1912191"/>
            <a:ext cx="0" cy="34599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6762C3C-F3D5-B229-DE08-BEF31EAEE297}"/>
              </a:ext>
            </a:extLst>
          </p:cNvPr>
          <p:cNvSpPr txBox="1"/>
          <p:nvPr/>
        </p:nvSpPr>
        <p:spPr>
          <a:xfrm>
            <a:off x="981092" y="6451762"/>
            <a:ext cx="434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954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Squicciarini, Mazoyer, Lagrange et al 2025</a:t>
            </a:r>
          </a:p>
        </p:txBody>
      </p:sp>
    </p:spTree>
    <p:extLst>
      <p:ext uri="{BB962C8B-B14F-4D97-AF65-F5344CB8AC3E}">
        <p14:creationId xmlns:p14="http://schemas.microsoft.com/office/powerpoint/2010/main" val="891688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CB31448-77B1-6F43-A78F-FB55521C89D4}" vid="{B04FE28E-EB94-F14C-8B5D-F81FDE7C20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4992</TotalTime>
  <Words>782</Words>
  <Application>Microsoft Macintosh PowerPoint</Application>
  <PresentationFormat>Widescreen</PresentationFormat>
  <Paragraphs>144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Outfit</vt:lpstr>
      <vt:lpstr>Roboto Light</vt:lpstr>
      <vt:lpstr>Office Theme</vt:lpstr>
      <vt:lpstr>The COBREX Gemini Planet Imager archival survey   Occurrence rate of  wide-orbit substellar companions &amp; a new circumbinary companion</vt:lpstr>
      <vt:lpstr>Two (competing) coronagraphic instruments</vt:lpstr>
      <vt:lpstr>Two (competing) coronagraphic instruments</vt:lpstr>
      <vt:lpstr>Why direct imaging ?</vt:lpstr>
      <vt:lpstr>Why direct imaging ?</vt:lpstr>
      <vt:lpstr>Two (competing) coronagraphic instruments</vt:lpstr>
      <vt:lpstr>Finding planets in coronagraphic images</vt:lpstr>
      <vt:lpstr>The Cobrex archival work</vt:lpstr>
      <vt:lpstr>Enhanced sensitivity</vt:lpstr>
      <vt:lpstr>GPI 400 stars: largest direct imaging survey to date</vt:lpstr>
      <vt:lpstr>Detecting new planets ?</vt:lpstr>
      <vt:lpstr>Drama over the summer!</vt:lpstr>
      <vt:lpstr>Drama over the summer!</vt:lpstr>
      <vt:lpstr>HD 143811 AB b : searching for a 3rd point</vt:lpstr>
      <vt:lpstr>HD 143811 AB b : a circumbinary planet at 60 au</vt:lpstr>
      <vt:lpstr>Thank you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Johan Mazoyer</cp:lastModifiedBy>
  <cp:revision>328</cp:revision>
  <cp:lastPrinted>2019-03-04T17:11:49Z</cp:lastPrinted>
  <dcterms:created xsi:type="dcterms:W3CDTF">2023-06-15T07:48:14Z</dcterms:created>
  <dcterms:modified xsi:type="dcterms:W3CDTF">2026-03-31T15:40:56Z</dcterms:modified>
</cp:coreProperties>
</file>