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365" r:id="rId3"/>
    <p:sldId id="276" r:id="rId4"/>
    <p:sldId id="266" r:id="rId5"/>
    <p:sldId id="284" r:id="rId6"/>
    <p:sldId id="263" r:id="rId7"/>
    <p:sldId id="261" r:id="rId8"/>
    <p:sldId id="272" r:id="rId9"/>
    <p:sldId id="278" r:id="rId10"/>
    <p:sldId id="285" r:id="rId11"/>
    <p:sldId id="277" r:id="rId12"/>
    <p:sldId id="280" r:id="rId13"/>
    <p:sldId id="281" r:id="rId14"/>
    <p:sldId id="283" r:id="rId15"/>
    <p:sldId id="366" r:id="rId16"/>
    <p:sldId id="367" r:id="rId17"/>
    <p:sldId id="3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7"/>
    <p:restoredTop sz="87687"/>
  </p:normalViewPr>
  <p:slideViewPr>
    <p:cSldViewPr snapToGrid="0">
      <p:cViewPr varScale="1">
        <p:scale>
          <a:sx n="111" d="100"/>
          <a:sy n="111" d="100"/>
        </p:scale>
        <p:origin x="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caracas/Dropbox%20(UiO)/Work/Projects/impact/pyrolite+inH2gas/pyr+H2.PartitionSpeci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caracas/Dropbox%20(UiO)/Work/Projects/impact/pyrolite+inH2gas/pyr+H2.PartitionSpeci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'a30-all-Vapor'!$R$1</c:f>
              <c:strCache>
                <c:ptCount val="1"/>
                <c:pt idx="0">
                  <c:v>CumulativePercent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'a30-all-Vapor'!$A$2:$A$11</c:f>
              <c:strCache>
                <c:ptCount val="10"/>
                <c:pt idx="0">
                  <c:v>H2</c:v>
                </c:pt>
                <c:pt idx="1">
                  <c:v>H</c:v>
                </c:pt>
                <c:pt idx="2">
                  <c:v>H2O</c:v>
                </c:pt>
                <c:pt idx="3">
                  <c:v>SiO</c:v>
                </c:pt>
                <c:pt idx="4">
                  <c:v>OH</c:v>
                </c:pt>
                <c:pt idx="5">
                  <c:v>Mg</c:v>
                </c:pt>
                <c:pt idx="6">
                  <c:v>MgOH</c:v>
                </c:pt>
                <c:pt idx="7">
                  <c:v>O2</c:v>
                </c:pt>
                <c:pt idx="8">
                  <c:v>MgO2H2</c:v>
                </c:pt>
                <c:pt idx="9">
                  <c:v>O1</c:v>
                </c:pt>
              </c:strCache>
            </c:strRef>
          </c:cat>
          <c:val>
            <c:numRef>
              <c:f>'a30-all-Vapor'!$R$2:$R$11</c:f>
              <c:numCache>
                <c:formatCode>General</c:formatCode>
                <c:ptCount val="10"/>
                <c:pt idx="0">
                  <c:v>39.321085843996002</c:v>
                </c:pt>
                <c:pt idx="1">
                  <c:v>15.9494707650226</c:v>
                </c:pt>
                <c:pt idx="2">
                  <c:v>9.9068460742274098</c:v>
                </c:pt>
                <c:pt idx="3">
                  <c:v>5.8468198662345703</c:v>
                </c:pt>
                <c:pt idx="4">
                  <c:v>4.1397530154820998</c:v>
                </c:pt>
                <c:pt idx="5">
                  <c:v>2.9607094351232699</c:v>
                </c:pt>
                <c:pt idx="6">
                  <c:v>2.5150471178407798</c:v>
                </c:pt>
                <c:pt idx="7">
                  <c:v>1.3666649925207801</c:v>
                </c:pt>
                <c:pt idx="8">
                  <c:v>1.32982207575592</c:v>
                </c:pt>
                <c:pt idx="9">
                  <c:v>1.02468264691595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9D-C247-A134-92FD4B4F86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4390496"/>
        <c:axId val="783250800"/>
      </c:barChart>
      <c:catAx>
        <c:axId val="97439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783250800"/>
        <c:crosses val="autoZero"/>
        <c:auto val="1"/>
        <c:lblAlgn val="ctr"/>
        <c:lblOffset val="100"/>
        <c:noMultiLvlLbl val="0"/>
      </c:catAx>
      <c:valAx>
        <c:axId val="783250800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9743904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'a30-all-Vapor'!$R$1</c:f>
              <c:strCache>
                <c:ptCount val="1"/>
                <c:pt idx="0">
                  <c:v>CumulativePercent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'a30-all-Vapor'!$A$12:$A$44</c:f>
              <c:strCache>
                <c:ptCount val="33"/>
                <c:pt idx="0">
                  <c:v>SiO2H2</c:v>
                </c:pt>
                <c:pt idx="1">
                  <c:v>Mg1Si1O3H1</c:v>
                </c:pt>
                <c:pt idx="2">
                  <c:v>Si1O2H1</c:v>
                </c:pt>
                <c:pt idx="3">
                  <c:v>Si1O1H1</c:v>
                </c:pt>
                <c:pt idx="4">
                  <c:v>Mg1Si1O3H2</c:v>
                </c:pt>
                <c:pt idx="5">
                  <c:v>Na1</c:v>
                </c:pt>
                <c:pt idx="6">
                  <c:v>Mg1Si1O2H1</c:v>
                </c:pt>
                <c:pt idx="7">
                  <c:v>Mg1O1</c:v>
                </c:pt>
                <c:pt idx="8">
                  <c:v>Mg1O2H1</c:v>
                </c:pt>
                <c:pt idx="9">
                  <c:v>Fe1O1H1</c:v>
                </c:pt>
                <c:pt idx="10">
                  <c:v>Si1O1H2</c:v>
                </c:pt>
                <c:pt idx="11">
                  <c:v>Si1O2</c:v>
                </c:pt>
                <c:pt idx="12">
                  <c:v>Si1</c:v>
                </c:pt>
                <c:pt idx="13">
                  <c:v>Mg1O3H1</c:v>
                </c:pt>
                <c:pt idx="14">
                  <c:v>Na1O1H1</c:v>
                </c:pt>
                <c:pt idx="15">
                  <c:v>Fe1</c:v>
                </c:pt>
                <c:pt idx="16">
                  <c:v>Mg2O3H2</c:v>
                </c:pt>
                <c:pt idx="17">
                  <c:v>Fe1O1</c:v>
                </c:pt>
                <c:pt idx="18">
                  <c:v>Mg2O1</c:v>
                </c:pt>
                <c:pt idx="19">
                  <c:v>Si1H1</c:v>
                </c:pt>
                <c:pt idx="20">
                  <c:v>Fe1Si1O3H2</c:v>
                </c:pt>
                <c:pt idx="21">
                  <c:v>Mg1Si1O4H2</c:v>
                </c:pt>
                <c:pt idx="22">
                  <c:v>Mg1Si1O1</c:v>
                </c:pt>
                <c:pt idx="23">
                  <c:v>Fe1O2H1</c:v>
                </c:pt>
                <c:pt idx="24">
                  <c:v>Mg2O2H1</c:v>
                </c:pt>
                <c:pt idx="25">
                  <c:v>Mg1Si1O2</c:v>
                </c:pt>
                <c:pt idx="26">
                  <c:v>Al1O2H3</c:v>
                </c:pt>
                <c:pt idx="27">
                  <c:v>Al1O2H2</c:v>
                </c:pt>
                <c:pt idx="28">
                  <c:v>Fe1Si1O2H1</c:v>
                </c:pt>
                <c:pt idx="29">
                  <c:v>Fe1H1</c:v>
                </c:pt>
                <c:pt idx="30">
                  <c:v>Fe1O2H2</c:v>
                </c:pt>
                <c:pt idx="31">
                  <c:v>Mg2Si1O3H1</c:v>
                </c:pt>
                <c:pt idx="32">
                  <c:v>Si2O4H1</c:v>
                </c:pt>
              </c:strCache>
            </c:strRef>
          </c:cat>
          <c:val>
            <c:numRef>
              <c:f>'a30-all-Vapor'!$R$12:$R$44</c:f>
              <c:numCache>
                <c:formatCode>General</c:formatCode>
                <c:ptCount val="33"/>
                <c:pt idx="0">
                  <c:v>0.85550025410724695</c:v>
                </c:pt>
                <c:pt idx="1">
                  <c:v>0.84159196522365798</c:v>
                </c:pt>
                <c:pt idx="2">
                  <c:v>0.68220859412838397</c:v>
                </c:pt>
                <c:pt idx="3">
                  <c:v>0.67511396192008799</c:v>
                </c:pt>
                <c:pt idx="4">
                  <c:v>0.62949055974891999</c:v>
                </c:pt>
                <c:pt idx="5">
                  <c:v>0.51474717645930701</c:v>
                </c:pt>
                <c:pt idx="6">
                  <c:v>0.47772864998631998</c:v>
                </c:pt>
                <c:pt idx="7">
                  <c:v>0.46181841043009197</c:v>
                </c:pt>
                <c:pt idx="8">
                  <c:v>0.44552182951598801</c:v>
                </c:pt>
                <c:pt idx="9">
                  <c:v>0.433018418297407</c:v>
                </c:pt>
                <c:pt idx="10">
                  <c:v>0.35476673235640399</c:v>
                </c:pt>
                <c:pt idx="11">
                  <c:v>0.35104380654412998</c:v>
                </c:pt>
                <c:pt idx="12">
                  <c:v>0.334150152622397</c:v>
                </c:pt>
                <c:pt idx="13">
                  <c:v>0.298993089055546</c:v>
                </c:pt>
                <c:pt idx="14">
                  <c:v>0.25421261348338298</c:v>
                </c:pt>
                <c:pt idx="15">
                  <c:v>0.23745944732815</c:v>
                </c:pt>
                <c:pt idx="16">
                  <c:v>0.230013595703603</c:v>
                </c:pt>
                <c:pt idx="17">
                  <c:v>0.21343603925649601</c:v>
                </c:pt>
                <c:pt idx="18">
                  <c:v>0.21210140547473799</c:v>
                </c:pt>
                <c:pt idx="19">
                  <c:v>0.191660435448856</c:v>
                </c:pt>
                <c:pt idx="20">
                  <c:v>0.17090336794834801</c:v>
                </c:pt>
                <c:pt idx="21">
                  <c:v>0.15773263983888799</c:v>
                </c:pt>
                <c:pt idx="22">
                  <c:v>0.15095410510522</c:v>
                </c:pt>
                <c:pt idx="23">
                  <c:v>0.15063800763059301</c:v>
                </c:pt>
                <c:pt idx="24">
                  <c:v>0.14740678900107201</c:v>
                </c:pt>
                <c:pt idx="25">
                  <c:v>0.14305166823954399</c:v>
                </c:pt>
                <c:pt idx="26">
                  <c:v>0.14199800999078699</c:v>
                </c:pt>
                <c:pt idx="27">
                  <c:v>0.136097523797749</c:v>
                </c:pt>
                <c:pt idx="28">
                  <c:v>0.13539508496524499</c:v>
                </c:pt>
                <c:pt idx="29">
                  <c:v>0.13332289040935599</c:v>
                </c:pt>
                <c:pt idx="30">
                  <c:v>0.133217524584481</c:v>
                </c:pt>
                <c:pt idx="31">
                  <c:v>0.103258508378163</c:v>
                </c:pt>
                <c:pt idx="32">
                  <c:v>0.103047776728412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D6-FF44-B555-378C1EA00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8444480"/>
        <c:axId val="778710592"/>
      </c:barChart>
      <c:catAx>
        <c:axId val="77844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778710592"/>
        <c:crosses val="autoZero"/>
        <c:auto val="1"/>
        <c:lblAlgn val="ctr"/>
        <c:lblOffset val="100"/>
        <c:noMultiLvlLbl val="0"/>
      </c:catAx>
      <c:valAx>
        <c:axId val="77871059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778444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3572D-ABEA-464A-877F-27081F2366C3}" type="datetimeFigureOut">
              <a:rPr lang="en-US" smtClean="0"/>
              <a:t>4/1/26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ED36E-38B0-8E48-9E5C-DFFF83958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In the plot below, the blue dots are MESA radii with zero dissolution into the core, for envelope mass fractions of 2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%, 5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%, and 10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%. The green dots show planet shrinkage including dissolution into the core and (interpolated) core puff-up. The red crosses are just for reference (they correspond to MESA runs with core puff-up in an extreme case, with no dissolution). The black symbols are for the bare-rock case.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D36E-38B0-8E48-9E5C-DFFF83958C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9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7CBAF-A763-3AE5-B35B-74953F171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DC953-7E9C-17C3-40BC-A315F72D5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BD5B-B7B2-E930-37B9-4FB5DEC8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1293-8C00-3640-9FE4-56FE26608439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28E61-7917-5245-2760-42859D84D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1E0C2-FEDC-EE21-D7FC-C5DBD142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8E18-1059-BB41-9B17-C5F4F98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9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4D5E9-3033-9AE9-5775-06E0E0FB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3CB3B-B0F1-54C8-B326-6C9536047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1D977-3F85-8A3D-8F90-266A169F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1293-8C00-3640-9FE4-56FE26608439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B9724-D041-172A-9FD2-2C6B9CFF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1ABF1-3E3E-0CE3-517F-ED9A404B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8E18-1059-BB41-9B17-C5F4F98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2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BBDDF6-EE31-9E4C-F893-8F44C1B6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79065-8CD8-6CB7-FE53-1A45BCA9C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BB6B7-8AC4-2A45-6E27-31A97418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1293-8C00-3640-9FE4-56FE26608439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D7E51-20BE-517C-0664-9288410A5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ADBA4-4EEC-5FDB-4C48-1482818BA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8E18-1059-BB41-9B17-C5F4F98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4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CF8D-AA7B-3B0C-DBAE-89D7CA6E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0561F-19F8-9D9F-205D-D74F8EA37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3E581-21A5-2438-295C-D531B884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1293-8C00-3640-9FE4-56FE26608439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21AE3-CB4D-69FB-6332-7C1939797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B23E7-33DE-0A12-ACE9-EF2954F4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8E18-1059-BB41-9B17-C5F4F98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7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5BDBB-E5CF-99DC-38C8-A2B7E4FD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C06B6-984B-B864-A4A8-741C7D257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0477C-50DA-1248-817E-83C885F9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1293-8C00-3640-9FE4-56FE26608439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4FCC9-64CB-12C6-FAFD-19BCF766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F11F6-A8EC-95B4-A31E-36638455D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8E18-1059-BB41-9B17-C5F4F98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4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7AB9-0DD7-2E16-49E7-77C897D7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D80A1-44A7-D869-8120-14C8856B2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ABC81-5136-05B9-0BC8-D3344E525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1D8ED-1F8E-87DD-31E4-DC9E34E5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1293-8C00-3640-9FE4-56FE26608439}" type="datetimeFigureOut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DF5EB-1056-AE81-9976-F989E4A3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32744-BD2B-7754-E622-D062800C1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8E18-1059-BB41-9B17-C5F4F98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9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2B1F0-377C-0CFF-6EF4-09EC40573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9E8BF-7149-FE4C-F97A-F272A8665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68416-00E9-B106-2340-DF5BA2312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9FE666-7B59-1787-2016-AF66DE6BE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3B8DFE-E349-3ABA-65EB-C37A1DC05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FEB9D2-CD8A-2680-49F0-580464D6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1293-8C00-3640-9FE4-56FE26608439}" type="datetimeFigureOut">
              <a:rPr lang="en-US" smtClean="0"/>
              <a:t>4/1/26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BEEA3-E4C0-B84F-C5CF-E6844D1C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274784-BB7F-3F6D-D77D-614688C3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8E18-1059-BB41-9B17-C5F4F98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5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5587B-B6BD-25EC-B478-2ED56F1C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0078FC-6281-8BB3-D26F-32A0773F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1293-8C00-3640-9FE4-56FE26608439}" type="datetimeFigureOut">
              <a:rPr lang="en-US" smtClean="0"/>
              <a:t>4/1/26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0837A-6431-4995-72A7-CC32B9918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02B0A-C42E-1BA5-9DBB-1FE094EB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8E18-1059-BB41-9B17-C5F4F98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4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0CB18C-3D11-4712-246B-4CFBE0B33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1293-8C00-3640-9FE4-56FE26608439}" type="datetimeFigureOut">
              <a:rPr lang="en-US" smtClean="0"/>
              <a:t>4/1/26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3989B8-B7F5-E757-EAAC-E7687055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64C6F-727D-8A02-9D96-C683DFFE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8E18-1059-BB41-9B17-C5F4F98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80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5A71-0DD6-5BD6-7B48-5BA2EC3B9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811CD-6CEF-02FD-F2EF-114C0107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8F7D8-88FD-D5B5-FA7F-699E730A9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E71F9-27A1-4994-42BD-F919D1D0F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1293-8C00-3640-9FE4-56FE26608439}" type="datetimeFigureOut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A5054-C4F6-7D86-7EDC-3ECA272D0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F1A5F-4819-429F-B69F-08BB0FD2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8E18-1059-BB41-9B17-C5F4F98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5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BA571-798E-0CBA-46D3-5DF229EF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24D025-6B14-1AAD-E2F4-18D62171E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3921B-6F4F-5818-3A8C-64D193953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0F7FD-AEC4-6505-DB6A-63C3F494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1293-8C00-3640-9FE4-56FE26608439}" type="datetimeFigureOut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A3618-B013-300B-1020-D096B74E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25D08-D07E-4850-961A-425C494C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78E18-1059-BB41-9B17-C5F4F98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6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9FA8C1-3CBE-64DB-2E10-E828B4478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272CB-312E-E270-DD5C-B7547B2D7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97E00-8C40-5B00-B163-EA932D8E0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21293-8C00-3640-9FE4-56FE26608439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94AE8-DBBB-22B7-78C0-E7257F1A4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C5E9D-4458-43B4-1B5B-0B59062E4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578E18-1059-BB41-9B17-C5F4F98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1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caracas@ipgp.fr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154F3F-0CC2-A538-E84C-BFB91BB2B6BB}"/>
              </a:ext>
            </a:extLst>
          </p:cNvPr>
          <p:cNvSpPr txBox="1"/>
          <p:nvPr/>
        </p:nvSpPr>
        <p:spPr>
          <a:xfrm>
            <a:off x="783412" y="1715982"/>
            <a:ext cx="106251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  <a:effectLst/>
                <a:latin typeface="Helvetica" pitchFamily="2" charset="0"/>
              </a:rPr>
              <a:t>Large-scale hydrogen reactions with magma oceans change </a:t>
            </a:r>
          </a:p>
          <a:p>
            <a:pPr algn="ctr"/>
            <a:r>
              <a:rPr lang="en-GB" sz="4000" b="1" dirty="0">
                <a:solidFill>
                  <a:srgbClr val="7030A0"/>
                </a:solidFill>
                <a:effectLst/>
                <a:latin typeface="Helvetica" pitchFamily="2" charset="0"/>
              </a:rPr>
              <a:t>the atmosphere of exoplanets</a:t>
            </a:r>
          </a:p>
        </p:txBody>
      </p:sp>
      <p:pic>
        <p:nvPicPr>
          <p:cNvPr id="3" name="Picture 2" descr="A close up of logos&#10;&#10;AI-generated content may be incorrect.">
            <a:extLst>
              <a:ext uri="{FF2B5EF4-FFF2-40B4-BE49-F238E27FC236}">
                <a16:creationId xmlns:a16="http://schemas.microsoft.com/office/drawing/2014/main" id="{DB69BEB6-8C8D-B65D-E11F-1AC76A911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2" y="42168"/>
            <a:ext cx="2239048" cy="1121541"/>
          </a:xfrm>
          <a:prstGeom prst="rect">
            <a:avLst/>
          </a:prstGeom>
        </p:spPr>
      </p:pic>
      <p:pic>
        <p:nvPicPr>
          <p:cNvPr id="6" name="Picture 5" descr="A logo of a sunset&#10;&#10;AI-generated content may be incorrect.">
            <a:extLst>
              <a:ext uri="{FF2B5EF4-FFF2-40B4-BE49-F238E27FC236}">
                <a16:creationId xmlns:a16="http://schemas.microsoft.com/office/drawing/2014/main" id="{AABD3BF4-58A1-2E6B-19BB-CD73955FC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331" y="66405"/>
            <a:ext cx="1103587" cy="985850"/>
          </a:xfrm>
          <a:prstGeom prst="rect">
            <a:avLst/>
          </a:prstGeom>
        </p:spPr>
      </p:pic>
      <p:pic>
        <p:nvPicPr>
          <p:cNvPr id="9" name="Picture 8" descr="A logo with orange dots&#10;&#10;AI-generated content may be incorrect.">
            <a:extLst>
              <a:ext uri="{FF2B5EF4-FFF2-40B4-BE49-F238E27FC236}">
                <a16:creationId xmlns:a16="http://schemas.microsoft.com/office/drawing/2014/main" id="{6C2B24FD-6F58-07C4-42F5-B9949F8351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82" r="11233" b="20693"/>
          <a:stretch>
            <a:fillRect/>
          </a:stretch>
        </p:blipFill>
        <p:spPr>
          <a:xfrm>
            <a:off x="9900744" y="15443"/>
            <a:ext cx="1103587" cy="1087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6F38D7-2B06-E74E-7FA0-49AAAFF00D3D}"/>
              </a:ext>
            </a:extLst>
          </p:cNvPr>
          <p:cNvSpPr txBox="1"/>
          <p:nvPr/>
        </p:nvSpPr>
        <p:spPr>
          <a:xfrm>
            <a:off x="1853745" y="4244589"/>
            <a:ext cx="8046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effectLst/>
                <a:latin typeface="Helvetica" pitchFamily="2" charset="0"/>
              </a:rPr>
              <a:t>Razvan Caracas</a:t>
            </a:r>
          </a:p>
          <a:p>
            <a:pPr algn="ctr"/>
            <a:br>
              <a:rPr lang="en-GB" sz="3600" baseline="30000" dirty="0">
                <a:latin typeface="Helvetica" pitchFamily="2" charset="0"/>
              </a:rPr>
            </a:br>
            <a:r>
              <a:rPr lang="en-GB" sz="2400" dirty="0" err="1">
                <a:effectLst/>
                <a:latin typeface="Helvetica" pitchFamily="2" charset="0"/>
              </a:rPr>
              <a:t>Institut</a:t>
            </a:r>
            <a:r>
              <a:rPr lang="en-GB" sz="2400" dirty="0">
                <a:effectLst/>
                <a:latin typeface="Helvetica" pitchFamily="2" charset="0"/>
              </a:rPr>
              <a:t> de Physique du Globe de Paris</a:t>
            </a:r>
            <a:br>
              <a:rPr lang="en-GB" sz="2400" dirty="0">
                <a:effectLst/>
                <a:latin typeface="Helvetica" pitchFamily="2" charset="0"/>
              </a:rPr>
            </a:br>
            <a:r>
              <a:rPr lang="en-GB" sz="2400" dirty="0">
                <a:latin typeface="Helvetica" pitchFamily="2" charset="0"/>
                <a:hlinkClick r:id="rId5"/>
              </a:rPr>
              <a:t>caracas@ipgp.fr</a:t>
            </a:r>
            <a:endParaRPr lang="en-GB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31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F54FB-2284-861E-DAFD-0D167806B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000"/>
          <a:stretch>
            <a:fillRect/>
          </a:stretch>
        </p:blipFill>
        <p:spPr>
          <a:xfrm>
            <a:off x="725347" y="1317686"/>
            <a:ext cx="10741306" cy="4666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803C89-7F9A-1343-457D-B8956BEBF508}"/>
              </a:ext>
            </a:extLst>
          </p:cNvPr>
          <p:cNvSpPr txBox="1"/>
          <p:nvPr/>
        </p:nvSpPr>
        <p:spPr>
          <a:xfrm>
            <a:off x="3634451" y="114373"/>
            <a:ext cx="5549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Helvetica" pitchFamily="2" charset="0"/>
              </a:rPr>
              <a:t>Liquid – vapor relations along 4000K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1CCC90-C939-BDCA-2A7F-1D920C1078AA}"/>
              </a:ext>
            </a:extLst>
          </p:cNvPr>
          <p:cNvSpPr txBox="1"/>
          <p:nvPr/>
        </p:nvSpPr>
        <p:spPr>
          <a:xfrm>
            <a:off x="1504709" y="6356428"/>
            <a:ext cx="252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Low-P: clear distinction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B1409-9231-38B8-1D6A-A3D2752DAD18}"/>
              </a:ext>
            </a:extLst>
          </p:cNvPr>
          <p:cNvSpPr txBox="1"/>
          <p:nvPr/>
        </p:nvSpPr>
        <p:spPr>
          <a:xfrm>
            <a:off x="6593011" y="6356428"/>
            <a:ext cx="487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High-P: statistical measures to identify bubbles</a:t>
            </a:r>
          </a:p>
        </p:txBody>
      </p:sp>
    </p:spTree>
    <p:extLst>
      <p:ext uri="{BB962C8B-B14F-4D97-AF65-F5344CB8AC3E}">
        <p14:creationId xmlns:p14="http://schemas.microsoft.com/office/powerpoint/2010/main" val="745044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E2C8DB9B-8C1A-3797-B988-2F73DCBC1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42"/>
          <a:stretch>
            <a:fillRect/>
          </a:stretch>
        </p:blipFill>
        <p:spPr>
          <a:xfrm>
            <a:off x="2459924" y="1072595"/>
            <a:ext cx="6862751" cy="5785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A869C4-58AA-3603-DC4B-8B597287C32B}"/>
              </a:ext>
            </a:extLst>
          </p:cNvPr>
          <p:cNvSpPr txBox="1"/>
          <p:nvPr/>
        </p:nvSpPr>
        <p:spPr>
          <a:xfrm>
            <a:off x="1451106" y="143038"/>
            <a:ext cx="9289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Hydrogen solubility in the magma ocean (for sub-Neptunes)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EE2B4-0785-8301-BBC0-5AEAE0F0F21D}"/>
              </a:ext>
            </a:extLst>
          </p:cNvPr>
          <p:cNvSpPr txBox="1"/>
          <p:nvPr/>
        </p:nvSpPr>
        <p:spPr>
          <a:xfrm>
            <a:off x="127591" y="1212111"/>
            <a:ext cx="2052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Immiscibility gap should close </a:t>
            </a:r>
          </a:p>
          <a:p>
            <a:r>
              <a:rPr lang="en-US" dirty="0"/>
              <a:t>above the 5000K</a:t>
            </a:r>
          </a:p>
          <a:p>
            <a:r>
              <a:rPr lang="en-US" dirty="0"/>
              <a:t>(based on Caracas &amp; Stewart, EPSL, 2019)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59081-39F0-E94D-3B11-013A01BFB32B}"/>
              </a:ext>
            </a:extLst>
          </p:cNvPr>
          <p:cNvSpPr txBox="1"/>
          <p:nvPr/>
        </p:nvSpPr>
        <p:spPr>
          <a:xfrm>
            <a:off x="9322675" y="2227774"/>
            <a:ext cx="227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9300"/>
                </a:solidFill>
              </a:rPr>
              <a:t>Signs of gap closure</a:t>
            </a:r>
          </a:p>
        </p:txBody>
      </p:sp>
    </p:spTree>
    <p:extLst>
      <p:ext uri="{BB962C8B-B14F-4D97-AF65-F5344CB8AC3E}">
        <p14:creationId xmlns:p14="http://schemas.microsoft.com/office/powerpoint/2010/main" val="3061756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CF8BCA-37CB-D5D1-F315-7825C6F4E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743" y="1411472"/>
            <a:ext cx="7010400" cy="3886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9D388B-C788-351D-386D-213097F9E05D}"/>
              </a:ext>
            </a:extLst>
          </p:cNvPr>
          <p:cNvSpPr txBox="1"/>
          <p:nvPr/>
        </p:nvSpPr>
        <p:spPr>
          <a:xfrm>
            <a:off x="2280445" y="174936"/>
            <a:ext cx="7440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Effect of H incorporation on the magma density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B8142-5EF5-EB2C-768E-86918092AD78}"/>
              </a:ext>
            </a:extLst>
          </p:cNvPr>
          <p:cNvSpPr txBox="1"/>
          <p:nvPr/>
        </p:nvSpPr>
        <p:spPr>
          <a:xfrm>
            <a:off x="9200143" y="3902149"/>
            <a:ext cx="2256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Promotes layering</a:t>
            </a:r>
          </a:p>
          <a:p>
            <a:r>
              <a:rPr lang="en-US" dirty="0">
                <a:solidFill>
                  <a:srgbClr val="C00000"/>
                </a:solidFill>
              </a:rPr>
              <a:t>Chemical insulation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21C1B0-5B36-330D-47A0-1A44B807C60A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6751677" y="4225314"/>
            <a:ext cx="2448466" cy="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2.png">
            <a:extLst>
              <a:ext uri="{FF2B5EF4-FFF2-40B4-BE49-F238E27FC236}">
                <a16:creationId xmlns:a16="http://schemas.microsoft.com/office/drawing/2014/main" id="{7EC735AC-7C54-9CCF-F855-E95FD651B47E}"/>
              </a:ext>
            </a:extLst>
          </p:cNvPr>
          <p:cNvPicPr/>
          <p:nvPr/>
        </p:nvPicPr>
        <p:blipFill>
          <a:blip r:embed="rId3"/>
          <a:srcRect t="12665" r="76733" b="23511"/>
          <a:stretch>
            <a:fillRect/>
          </a:stretch>
        </p:blipFill>
        <p:spPr>
          <a:xfrm>
            <a:off x="114284" y="1325180"/>
            <a:ext cx="2075459" cy="2576969"/>
          </a:xfrm>
          <a:prstGeom prst="rect">
            <a:avLst/>
          </a:prstGeom>
          <a:ln/>
        </p:spPr>
      </p:pic>
      <p:pic>
        <p:nvPicPr>
          <p:cNvPr id="8" name="image2.png">
            <a:extLst>
              <a:ext uri="{FF2B5EF4-FFF2-40B4-BE49-F238E27FC236}">
                <a16:creationId xmlns:a16="http://schemas.microsoft.com/office/drawing/2014/main" id="{61663F82-832A-1F5C-00C3-A4DFB19BB063}"/>
              </a:ext>
            </a:extLst>
          </p:cNvPr>
          <p:cNvPicPr/>
          <p:nvPr/>
        </p:nvPicPr>
        <p:blipFill>
          <a:blip r:embed="rId3"/>
          <a:srcRect t="12665" r="76733" b="23511"/>
          <a:stretch>
            <a:fillRect/>
          </a:stretch>
        </p:blipFill>
        <p:spPr>
          <a:xfrm>
            <a:off x="9683036" y="1280730"/>
            <a:ext cx="2075459" cy="2576969"/>
          </a:xfrm>
          <a:prstGeom prst="rect">
            <a:avLst/>
          </a:prstGeom>
          <a:ln/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69D36286-DC61-1BA6-C94C-EB0C3D02F6B0}"/>
              </a:ext>
            </a:extLst>
          </p:cNvPr>
          <p:cNvSpPr/>
          <p:nvPr/>
        </p:nvSpPr>
        <p:spPr>
          <a:xfrm>
            <a:off x="10002257" y="2187575"/>
            <a:ext cx="1256294" cy="836017"/>
          </a:xfrm>
          <a:prstGeom prst="arc">
            <a:avLst>
              <a:gd name="adj1" fmla="val 11288477"/>
              <a:gd name="adj2" fmla="val 21414252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87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19092B-4FB4-C906-DBEB-A42A09FDE0D0}"/>
              </a:ext>
            </a:extLst>
          </p:cNvPr>
          <p:cNvSpPr txBox="1"/>
          <p:nvPr/>
        </p:nvSpPr>
        <p:spPr>
          <a:xfrm>
            <a:off x="1766321" y="107722"/>
            <a:ext cx="8659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Does it really matter for sub-Neptunes’ size? And how? </a:t>
            </a:r>
          </a:p>
        </p:txBody>
      </p:sp>
      <p:pic>
        <p:nvPicPr>
          <p:cNvPr id="4" name="Picture 3" descr="A graph of a number of planets&#10;&#10;AI-generated content may be incorrect.">
            <a:extLst>
              <a:ext uri="{FF2B5EF4-FFF2-40B4-BE49-F238E27FC236}">
                <a16:creationId xmlns:a16="http://schemas.microsoft.com/office/drawing/2014/main" id="{AFC48779-142F-0704-E1C2-297FBB3C7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882356"/>
            <a:ext cx="7505700" cy="542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E6DAFD-5D96-AC54-9B58-C75F08755864}"/>
              </a:ext>
            </a:extLst>
          </p:cNvPr>
          <p:cNvSpPr txBox="1"/>
          <p:nvPr/>
        </p:nvSpPr>
        <p:spPr>
          <a:xfrm>
            <a:off x="10196624" y="1574853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 dissolution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57C3D6-A355-4377-468C-9DDC84DEF1F4}"/>
              </a:ext>
            </a:extLst>
          </p:cNvPr>
          <p:cNvSpPr txBox="1"/>
          <p:nvPr/>
        </p:nvSpPr>
        <p:spPr>
          <a:xfrm>
            <a:off x="8440922" y="882356"/>
            <a:ext cx="11655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Envelope: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10 </a:t>
            </a:r>
            <a:r>
              <a:rPr lang="en-US" dirty="0" err="1"/>
              <a:t>wt</a:t>
            </a:r>
            <a:r>
              <a:rPr lang="en-US" dirty="0"/>
              <a:t>% </a:t>
            </a:r>
          </a:p>
          <a:p>
            <a:endParaRPr lang="en-US" dirty="0"/>
          </a:p>
          <a:p>
            <a:endParaRPr lang="en-US" sz="1200" dirty="0"/>
          </a:p>
          <a:p>
            <a:r>
              <a:rPr lang="en-US" dirty="0"/>
              <a:t>5 </a:t>
            </a:r>
            <a:r>
              <a:rPr lang="en-US" dirty="0" err="1"/>
              <a:t>wt</a:t>
            </a:r>
            <a:r>
              <a:rPr lang="en-US" dirty="0"/>
              <a:t>%</a:t>
            </a:r>
          </a:p>
          <a:p>
            <a:endParaRPr lang="en-US" sz="2000" dirty="0"/>
          </a:p>
          <a:p>
            <a:r>
              <a:rPr lang="en-US" dirty="0"/>
              <a:t>2 </a:t>
            </a:r>
            <a:r>
              <a:rPr lang="en-US" dirty="0" err="1"/>
              <a:t>wt</a:t>
            </a:r>
            <a:r>
              <a:rPr lang="en-US" dirty="0"/>
              <a:t>%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DD585-F7F6-5AF4-5C11-D4AD7CCFE8B4}"/>
              </a:ext>
            </a:extLst>
          </p:cNvPr>
          <p:cNvSpPr txBox="1"/>
          <p:nvPr/>
        </p:nvSpPr>
        <p:spPr>
          <a:xfrm>
            <a:off x="10026706" y="1839432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with dissolution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A4567-5C51-E76F-4AF0-2FDC005B7661}"/>
              </a:ext>
            </a:extLst>
          </p:cNvPr>
          <p:cNvSpPr txBox="1"/>
          <p:nvPr/>
        </p:nvSpPr>
        <p:spPr>
          <a:xfrm>
            <a:off x="10196624" y="3560012"/>
            <a:ext cx="114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bare-rock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F1A4D-FA90-7904-3061-C60D09843A86}"/>
              </a:ext>
            </a:extLst>
          </p:cNvPr>
          <p:cNvSpPr txBox="1"/>
          <p:nvPr/>
        </p:nvSpPr>
        <p:spPr>
          <a:xfrm>
            <a:off x="7654668" y="6488668"/>
            <a:ext cx="453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MESA simulations by Howard Chen (Florida)</a:t>
            </a:r>
          </a:p>
        </p:txBody>
      </p:sp>
    </p:spTree>
    <p:extLst>
      <p:ext uri="{BB962C8B-B14F-4D97-AF65-F5344CB8AC3E}">
        <p14:creationId xmlns:p14="http://schemas.microsoft.com/office/powerpoint/2010/main" val="360394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20190C-C150-984A-5700-5F9C52C27865}"/>
              </a:ext>
            </a:extLst>
          </p:cNvPr>
          <p:cNvSpPr txBox="1"/>
          <p:nvPr/>
        </p:nvSpPr>
        <p:spPr>
          <a:xfrm>
            <a:off x="4114800" y="212651"/>
            <a:ext cx="283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58E2E-C08A-6126-8745-A61C69BE60D3}"/>
              </a:ext>
            </a:extLst>
          </p:cNvPr>
          <p:cNvSpPr txBox="1"/>
          <p:nvPr/>
        </p:nvSpPr>
        <p:spPr>
          <a:xfrm>
            <a:off x="1299240" y="1293037"/>
            <a:ext cx="10433625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Large-scale (~2wt%) hydrogen dissolution in silicate magmas (at high P &amp; 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Large-scale chemical reactions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Chemical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Redox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Chemical atmosphere signature (H</a:t>
            </a:r>
            <a:r>
              <a:rPr lang="en-US" sz="2400" baseline="-25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O:CO</a:t>
            </a:r>
            <a:r>
              <a:rPr lang="en-US" sz="2400" baseline="-25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 ratio)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But … small radius effect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  <a:p>
            <a:r>
              <a:rPr lang="en-US" i="1" dirty="0">
                <a:solidFill>
                  <a:srgbClr val="7030A0"/>
                </a:solidFill>
              </a:rPr>
              <a:t>Keep searching for other reasons to explain the Fulton gap ! </a:t>
            </a:r>
          </a:p>
          <a:p>
            <a:r>
              <a:rPr lang="en-US" i="1" dirty="0">
                <a:solidFill>
                  <a:srgbClr val="7030A0"/>
                </a:solidFill>
              </a:rPr>
              <a:t>		(water, helium, ??)</a:t>
            </a:r>
          </a:p>
          <a:p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AD003-71A2-B736-DEF0-CBD11F5BFCE3}"/>
              </a:ext>
            </a:extLst>
          </p:cNvPr>
          <p:cNvSpPr txBox="1"/>
          <p:nvPr/>
        </p:nvSpPr>
        <p:spPr>
          <a:xfrm>
            <a:off x="8262206" y="6488668"/>
            <a:ext cx="392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Caracas et al., Nat. Comm. in review </a:t>
            </a:r>
          </a:p>
        </p:txBody>
      </p:sp>
    </p:spTree>
    <p:extLst>
      <p:ext uri="{BB962C8B-B14F-4D97-AF65-F5344CB8AC3E}">
        <p14:creationId xmlns:p14="http://schemas.microsoft.com/office/powerpoint/2010/main" val="48277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53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3EEC25-38D1-EEC0-E461-39D7E94ADB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7084" r="53438"/>
          <a:stretch/>
        </p:blipFill>
        <p:spPr bwMode="auto">
          <a:xfrm>
            <a:off x="3970972" y="55880"/>
            <a:ext cx="4250055" cy="6746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mo="http://schemas.microsoft.com/office/mac/office/2008/main" xmlns:mc="http://schemas.openxmlformats.org/markup-compatibility/2006" xmlns:mv="urn:schemas-microsoft-com:mac:vml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FB2083-BE2B-ED78-55B5-B7360B9AD698}"/>
              </a:ext>
            </a:extLst>
          </p:cNvPr>
          <p:cNvSpPr txBox="1"/>
          <p:nvPr/>
        </p:nvSpPr>
        <p:spPr>
          <a:xfrm>
            <a:off x="555585" y="1481559"/>
            <a:ext cx="3136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Pair distribution function </a:t>
            </a:r>
          </a:p>
          <a:p>
            <a:r>
              <a:rPr lang="en-US" dirty="0"/>
              <a:t>Pure pyrolite (magma oceans)</a:t>
            </a:r>
          </a:p>
          <a:p>
            <a:r>
              <a:rPr lang="en-US" dirty="0"/>
              <a:t>Ambient 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7CAF0-59C8-E70A-14D3-0D47A9351A1E}"/>
              </a:ext>
            </a:extLst>
          </p:cNvPr>
          <p:cNvSpPr txBox="1"/>
          <p:nvPr/>
        </p:nvSpPr>
        <p:spPr>
          <a:xfrm>
            <a:off x="81023" y="55880"/>
            <a:ext cx="3226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Helvetica" pitchFamily="2" charset="0"/>
              </a:rPr>
              <a:t>INTERATOMIC BONDING</a:t>
            </a:r>
          </a:p>
        </p:txBody>
      </p:sp>
    </p:spTree>
    <p:extLst>
      <p:ext uri="{BB962C8B-B14F-4D97-AF65-F5344CB8AC3E}">
        <p14:creationId xmlns:p14="http://schemas.microsoft.com/office/powerpoint/2010/main" val="94025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EB6C8-07D9-3A64-8BCF-7F2A0A84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33" y="3414533"/>
            <a:ext cx="4883205" cy="3307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98CFDC-0BA9-8776-30AA-6CFC582D4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913" y="0"/>
            <a:ext cx="4977939" cy="3350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725BD4-36E2-0DF4-E0CA-94CE7C3FD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697" y="3328409"/>
            <a:ext cx="5038228" cy="3393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4E1281-C07E-05CE-DE9A-1BFE233D7D96}"/>
              </a:ext>
            </a:extLst>
          </p:cNvPr>
          <p:cNvSpPr txBox="1"/>
          <p:nvPr/>
        </p:nvSpPr>
        <p:spPr>
          <a:xfrm>
            <a:off x="81023" y="55880"/>
            <a:ext cx="3226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Helvetica" pitchFamily="2" charset="0"/>
              </a:rPr>
              <a:t>INTERATOMIC BONDING</a:t>
            </a:r>
          </a:p>
        </p:txBody>
      </p:sp>
    </p:spTree>
    <p:extLst>
      <p:ext uri="{BB962C8B-B14F-4D97-AF65-F5344CB8AC3E}">
        <p14:creationId xmlns:p14="http://schemas.microsoft.com/office/powerpoint/2010/main" val="3166075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8744" y="520601"/>
            <a:ext cx="5234512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b="1" dirty="0">
                <a:solidFill>
                  <a:srgbClr val="C00000"/>
                </a:solidFill>
                <a:latin typeface="Helvetica"/>
                <a:cs typeface="Helvetica"/>
              </a:rPr>
              <a:t>COMPUTATIONAL MINERAL PHYSICS</a:t>
            </a:r>
          </a:p>
          <a:p>
            <a:pPr algn="ctr">
              <a:lnSpc>
                <a:spcPct val="130000"/>
              </a:lnSpc>
            </a:pPr>
            <a:r>
              <a:rPr lang="en-GB" dirty="0">
                <a:solidFill>
                  <a:srgbClr val="C00000"/>
                </a:solidFill>
                <a:latin typeface="Helvetica"/>
                <a:cs typeface="Helvetica"/>
              </a:rPr>
              <a:t>First-Principles Molecular 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0B27D-96A0-FF9B-F2FF-CFCEA7EEAAF1}"/>
              </a:ext>
            </a:extLst>
          </p:cNvPr>
          <p:cNvSpPr txBox="1"/>
          <p:nvPr/>
        </p:nvSpPr>
        <p:spPr>
          <a:xfrm>
            <a:off x="2089007" y="1740813"/>
            <a:ext cx="7848623" cy="4202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Helvetica" pitchFamily="2" charset="0"/>
              </a:rPr>
              <a:t>Atoms move according to interatomic forces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Helvetica" pitchFamily="2" charset="0"/>
              </a:rPr>
              <a:t>Forces are computed using Density Functional Theory </a:t>
            </a:r>
          </a:p>
          <a:p>
            <a:pPr lvl="8">
              <a:lnSpc>
                <a:spcPct val="150000"/>
              </a:lnSpc>
            </a:pPr>
            <a:r>
              <a:rPr lang="en-US" sz="2000" dirty="0">
                <a:latin typeface="Helvetica" pitchFamily="2" charset="0"/>
              </a:rPr>
              <a:t>(PBE GGA, spin-polarized)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Helvetica" pitchFamily="2" charset="0"/>
              </a:rPr>
              <a:t>Analyze using statistical physics tools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000" dirty="0">
              <a:latin typeface="Helvetica" pitchFamily="2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Helvetica" pitchFamily="2" charset="0"/>
              </a:rPr>
              <a:t>Identify bonds (pair distribution function - supplementary material)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Helvetica" pitchFamily="2" charset="0"/>
              </a:rPr>
              <a:t>Build chemical speciation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Helvetica" pitchFamily="2" charset="0"/>
              </a:rPr>
              <a:t>Separate liquid and vapor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Helvetica" pitchFamily="2" charset="0"/>
              </a:rPr>
              <a:t>Compute hydrogen dissolution</a:t>
            </a:r>
          </a:p>
        </p:txBody>
      </p:sp>
    </p:spTree>
    <p:extLst>
      <p:ext uri="{BB962C8B-B14F-4D97-AF65-F5344CB8AC3E}">
        <p14:creationId xmlns:p14="http://schemas.microsoft.com/office/powerpoint/2010/main" val="3195331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C8BB93-F986-C8B0-7EA9-77A4EB941D86}"/>
              </a:ext>
            </a:extLst>
          </p:cNvPr>
          <p:cNvSpPr txBox="1"/>
          <p:nvPr/>
        </p:nvSpPr>
        <p:spPr>
          <a:xfrm>
            <a:off x="2040622" y="49838"/>
            <a:ext cx="86778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r</a:t>
            </a:r>
            <a:r>
              <a:rPr lang="en-US" sz="2400" dirty="0">
                <a:latin typeface="Helvetica" pitchFamily="2" charset="0"/>
              </a:rPr>
              <a:t> = 0.2 g/cm3, T = 4000K =&gt; hot relatively dense nebular gas</a:t>
            </a:r>
          </a:p>
        </p:txBody>
      </p:sp>
      <p:pic>
        <p:nvPicPr>
          <p:cNvPr id="5" name="Screen Recording 2025-06-17 at 14.46.52">
            <a:hlinkClick r:id="" action="ppaction://media"/>
            <a:extLst>
              <a:ext uri="{FF2B5EF4-FFF2-40B4-BE49-F238E27FC236}">
                <a16:creationId xmlns:a16="http://schemas.microsoft.com/office/drawing/2014/main" id="{37381C00-A35A-5FBD-827B-4C4ED23EC5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0694" y="806368"/>
            <a:ext cx="5702965" cy="5799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D0E98-D6E0-3639-83A3-AD9C0C3D6055}"/>
              </a:ext>
            </a:extLst>
          </p:cNvPr>
          <p:cNvSpPr txBox="1"/>
          <p:nvPr/>
        </p:nvSpPr>
        <p:spPr>
          <a:xfrm>
            <a:off x="244548" y="1397675"/>
            <a:ext cx="29771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153 atoms of </a:t>
            </a:r>
          </a:p>
          <a:p>
            <a:r>
              <a:rPr lang="en-US" dirty="0"/>
              <a:t>bulk silicate Earth</a:t>
            </a:r>
          </a:p>
          <a:p>
            <a:r>
              <a:rPr lang="en-US" dirty="0"/>
              <a:t>“pyrolite”</a:t>
            </a:r>
          </a:p>
          <a:p>
            <a:r>
              <a:rPr lang="en-US" dirty="0"/>
              <a:t>+</a:t>
            </a:r>
          </a:p>
          <a:p>
            <a:r>
              <a:rPr lang="en-US" dirty="0"/>
              <a:t>50 H</a:t>
            </a:r>
            <a:r>
              <a:rPr lang="en-US" baseline="-25000" dirty="0"/>
              <a:t>2</a:t>
            </a:r>
            <a:r>
              <a:rPr lang="en-US" dirty="0"/>
              <a:t> molecules</a:t>
            </a:r>
          </a:p>
          <a:p>
            <a:r>
              <a:rPr lang="en-US" dirty="0"/>
              <a:t>(~3 </a:t>
            </a:r>
            <a:r>
              <a:rPr lang="en-US" dirty="0" err="1"/>
              <a:t>wt</a:t>
            </a:r>
            <a:r>
              <a:rPr lang="en-US" dirty="0"/>
              <a:t>%)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Inside the immiscibility gap</a:t>
            </a:r>
          </a:p>
          <a:p>
            <a:endParaRPr lang="en-US" dirty="0"/>
          </a:p>
          <a:p>
            <a:r>
              <a:rPr lang="en-US" dirty="0"/>
              <a:t>Low-density</a:t>
            </a:r>
          </a:p>
          <a:p>
            <a:r>
              <a:rPr lang="en-US" dirty="0"/>
              <a:t>High-temperature</a:t>
            </a:r>
          </a:p>
          <a:p>
            <a:endParaRPr lang="en-US" dirty="0"/>
          </a:p>
          <a:p>
            <a:r>
              <a:rPr lang="en-US" dirty="0"/>
              <a:t>(based on Caracas, EPSL, 2024)</a:t>
            </a:r>
          </a:p>
        </p:txBody>
      </p:sp>
    </p:spTree>
    <p:extLst>
      <p:ext uri="{BB962C8B-B14F-4D97-AF65-F5344CB8AC3E}">
        <p14:creationId xmlns:p14="http://schemas.microsoft.com/office/powerpoint/2010/main" val="421516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 object, star&#10;&#10;Description automatically generated">
            <a:extLst>
              <a:ext uri="{FF2B5EF4-FFF2-40B4-BE49-F238E27FC236}">
                <a16:creationId xmlns:a16="http://schemas.microsoft.com/office/drawing/2014/main" id="{8B48B590-7C59-B795-10CD-29261DEB8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9" t="16348" r="13727" b="17778"/>
          <a:stretch/>
        </p:blipFill>
        <p:spPr>
          <a:xfrm>
            <a:off x="2819400" y="143869"/>
            <a:ext cx="6705600" cy="6689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6DA6BA-8B40-03B1-9EC9-C455D7F0D72D}"/>
              </a:ext>
            </a:extLst>
          </p:cNvPr>
          <p:cNvSpPr txBox="1"/>
          <p:nvPr/>
        </p:nvSpPr>
        <p:spPr>
          <a:xfrm>
            <a:off x="1453480" y="2231572"/>
            <a:ext cx="87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 atom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BB1656-A2B5-1002-3717-3E35DFD9503D}"/>
              </a:ext>
            </a:extLst>
          </p:cNvPr>
          <p:cNvSpPr txBox="1"/>
          <p:nvPr/>
        </p:nvSpPr>
        <p:spPr>
          <a:xfrm>
            <a:off x="924386" y="2987737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 molecule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3F348-9239-D844-4903-277FFA70DFFC}"/>
              </a:ext>
            </a:extLst>
          </p:cNvPr>
          <p:cNvSpPr txBox="1"/>
          <p:nvPr/>
        </p:nvSpPr>
        <p:spPr>
          <a:xfrm>
            <a:off x="1158594" y="3930787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 molecule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B7C6C-0402-7871-0B02-7C4100EAACA9}"/>
              </a:ext>
            </a:extLst>
          </p:cNvPr>
          <p:cNvSpPr txBox="1"/>
          <p:nvPr/>
        </p:nvSpPr>
        <p:spPr>
          <a:xfrm>
            <a:off x="2382332" y="5584110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B6593-6BC5-52BE-9B25-6AACD0822B58}"/>
              </a:ext>
            </a:extLst>
          </p:cNvPr>
          <p:cNvSpPr txBox="1"/>
          <p:nvPr/>
        </p:nvSpPr>
        <p:spPr>
          <a:xfrm>
            <a:off x="1559400" y="5075217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SiO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DC18C5-68BA-67FB-1778-1D9AB2C9C776}"/>
              </a:ext>
            </a:extLst>
          </p:cNvPr>
          <p:cNvCxnSpPr>
            <a:cxnSpLocks/>
          </p:cNvCxnSpPr>
          <p:nvPr/>
        </p:nvCxnSpPr>
        <p:spPr>
          <a:xfrm>
            <a:off x="2040622" y="2600904"/>
            <a:ext cx="1415143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3FFBE7-570B-63D3-CB02-98D1C531C4FD}"/>
              </a:ext>
            </a:extLst>
          </p:cNvPr>
          <p:cNvCxnSpPr>
            <a:cxnSpLocks/>
          </p:cNvCxnSpPr>
          <p:nvPr/>
        </p:nvCxnSpPr>
        <p:spPr>
          <a:xfrm>
            <a:off x="2111828" y="3395561"/>
            <a:ext cx="1415143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32E121-E321-1D89-7421-0A2E42101F29}"/>
              </a:ext>
            </a:extLst>
          </p:cNvPr>
          <p:cNvCxnSpPr>
            <a:cxnSpLocks/>
          </p:cNvCxnSpPr>
          <p:nvPr/>
        </p:nvCxnSpPr>
        <p:spPr>
          <a:xfrm>
            <a:off x="2105937" y="4300119"/>
            <a:ext cx="3097436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3DB389-395D-6406-1405-4F7E7ACD10FD}"/>
              </a:ext>
            </a:extLst>
          </p:cNvPr>
          <p:cNvCxnSpPr>
            <a:cxnSpLocks/>
          </p:cNvCxnSpPr>
          <p:nvPr/>
        </p:nvCxnSpPr>
        <p:spPr>
          <a:xfrm>
            <a:off x="1915372" y="5421996"/>
            <a:ext cx="1415143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865146-CF0C-D2A6-BFA2-AB6700290E72}"/>
              </a:ext>
            </a:extLst>
          </p:cNvPr>
          <p:cNvCxnSpPr>
            <a:cxnSpLocks/>
          </p:cNvCxnSpPr>
          <p:nvPr/>
        </p:nvCxnSpPr>
        <p:spPr>
          <a:xfrm flipV="1">
            <a:off x="2622943" y="5444549"/>
            <a:ext cx="1916400" cy="50889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F7FCDE-A0A0-5449-3CC7-6CC478C8E154}"/>
              </a:ext>
            </a:extLst>
          </p:cNvPr>
          <p:cNvCxnSpPr>
            <a:cxnSpLocks/>
          </p:cNvCxnSpPr>
          <p:nvPr/>
        </p:nvCxnSpPr>
        <p:spPr>
          <a:xfrm flipH="1">
            <a:off x="8207829" y="2976069"/>
            <a:ext cx="2242457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C310661-0643-8A72-0373-9F1ABF571C53}"/>
              </a:ext>
            </a:extLst>
          </p:cNvPr>
          <p:cNvSpPr txBox="1"/>
          <p:nvPr/>
        </p:nvSpPr>
        <p:spPr>
          <a:xfrm>
            <a:off x="10156584" y="2589628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“Liquid”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CAAB0F-0305-6424-B09E-4AE9F85EAC6E}"/>
              </a:ext>
            </a:extLst>
          </p:cNvPr>
          <p:cNvSpPr txBox="1"/>
          <p:nvPr/>
        </p:nvSpPr>
        <p:spPr>
          <a:xfrm>
            <a:off x="2040622" y="49838"/>
            <a:ext cx="86778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r</a:t>
            </a:r>
            <a:r>
              <a:rPr lang="en-US" sz="2400" dirty="0">
                <a:latin typeface="Helvetica" pitchFamily="2" charset="0"/>
              </a:rPr>
              <a:t> = 0.2 g/cm3, T = 4000K =&gt; hot relatively dense nebular gas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A82291-537F-7F43-1E6F-A96DD9687B74}"/>
              </a:ext>
            </a:extLst>
          </p:cNvPr>
          <p:cNvCxnSpPr/>
          <p:nvPr/>
        </p:nvCxnSpPr>
        <p:spPr>
          <a:xfrm>
            <a:off x="5038725" y="3473450"/>
            <a:ext cx="34925" cy="444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C36D5E-E25D-5A84-5547-943E8D12A973}"/>
              </a:ext>
            </a:extLst>
          </p:cNvPr>
          <p:cNvCxnSpPr>
            <a:cxnSpLocks/>
          </p:cNvCxnSpPr>
          <p:nvPr/>
        </p:nvCxnSpPr>
        <p:spPr>
          <a:xfrm flipH="1">
            <a:off x="3559405" y="3395561"/>
            <a:ext cx="95250" cy="3343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1CB122-B9A3-4E78-3E84-81F562C17DB8}"/>
              </a:ext>
            </a:extLst>
          </p:cNvPr>
          <p:cNvCxnSpPr>
            <a:cxnSpLocks/>
          </p:cNvCxnSpPr>
          <p:nvPr/>
        </p:nvCxnSpPr>
        <p:spPr>
          <a:xfrm>
            <a:off x="3822700" y="2285161"/>
            <a:ext cx="22225" cy="8711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092101-D28F-42A1-DF54-90FE16AED79F}"/>
              </a:ext>
            </a:extLst>
          </p:cNvPr>
          <p:cNvCxnSpPr>
            <a:cxnSpLocks/>
          </p:cNvCxnSpPr>
          <p:nvPr/>
        </p:nvCxnSpPr>
        <p:spPr>
          <a:xfrm flipH="1">
            <a:off x="8569781" y="3412280"/>
            <a:ext cx="95250" cy="1672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7140C4F-EDC0-1E33-7EE2-2C3B5BABBB11}"/>
              </a:ext>
            </a:extLst>
          </p:cNvPr>
          <p:cNvCxnSpPr>
            <a:cxnSpLocks/>
          </p:cNvCxnSpPr>
          <p:nvPr/>
        </p:nvCxnSpPr>
        <p:spPr>
          <a:xfrm>
            <a:off x="3581143" y="3844925"/>
            <a:ext cx="0" cy="640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50514A-E220-95B3-80C5-0D083A876F61}"/>
              </a:ext>
            </a:extLst>
          </p:cNvPr>
          <p:cNvCxnSpPr>
            <a:cxnSpLocks/>
          </p:cNvCxnSpPr>
          <p:nvPr/>
        </p:nvCxnSpPr>
        <p:spPr>
          <a:xfrm flipH="1">
            <a:off x="4848225" y="4968875"/>
            <a:ext cx="57150" cy="285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4BF11DC-0B42-64E0-0AD6-F3A70288D5C4}"/>
              </a:ext>
            </a:extLst>
          </p:cNvPr>
          <p:cNvCxnSpPr>
            <a:cxnSpLocks/>
          </p:cNvCxnSpPr>
          <p:nvPr/>
        </p:nvCxnSpPr>
        <p:spPr>
          <a:xfrm>
            <a:off x="2971800" y="3861186"/>
            <a:ext cx="39025" cy="69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8100838-532F-2326-B7A8-401BC03B32CB}"/>
              </a:ext>
            </a:extLst>
          </p:cNvPr>
          <p:cNvCxnSpPr>
            <a:cxnSpLocks/>
          </p:cNvCxnSpPr>
          <p:nvPr/>
        </p:nvCxnSpPr>
        <p:spPr>
          <a:xfrm>
            <a:off x="7020381" y="1689100"/>
            <a:ext cx="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915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44C72-DD8E-E2E3-A478-0C28B0E88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359" y="1298200"/>
            <a:ext cx="3955700" cy="5415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8D7F22-358C-5613-DC31-959F948558AE}"/>
              </a:ext>
            </a:extLst>
          </p:cNvPr>
          <p:cNvSpPr txBox="1"/>
          <p:nvPr/>
        </p:nvSpPr>
        <p:spPr>
          <a:xfrm>
            <a:off x="2040622" y="49838"/>
            <a:ext cx="86778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r</a:t>
            </a:r>
            <a:r>
              <a:rPr lang="en-US" sz="2400" dirty="0">
                <a:latin typeface="Helvetica" pitchFamily="2" charset="0"/>
              </a:rPr>
              <a:t> = 0.2 g/cm3, T = 4000K =&gt; hot relatively dense nebular 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F606D-15ED-03FB-D97F-DFDCA2FAE715}"/>
              </a:ext>
            </a:extLst>
          </p:cNvPr>
          <p:cNvSpPr txBox="1"/>
          <p:nvPr/>
        </p:nvSpPr>
        <p:spPr>
          <a:xfrm>
            <a:off x="3896359" y="661471"/>
            <a:ext cx="46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bimodal distribution of the atomic clusters</a:t>
            </a:r>
          </a:p>
        </p:txBody>
      </p:sp>
    </p:spTree>
    <p:extLst>
      <p:ext uri="{BB962C8B-B14F-4D97-AF65-F5344CB8AC3E}">
        <p14:creationId xmlns:p14="http://schemas.microsoft.com/office/powerpoint/2010/main" val="1269369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7EEF084-71BE-C59F-2BD3-3E1A55BDF751}"/>
              </a:ext>
            </a:extLst>
          </p:cNvPr>
          <p:cNvGraphicFramePr>
            <a:graphicFrameLocks/>
          </p:cNvGraphicFramePr>
          <p:nvPr/>
        </p:nvGraphicFramePr>
        <p:xfrm>
          <a:off x="522514" y="950741"/>
          <a:ext cx="11059886" cy="5656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6B29F51-1D5F-6B2F-9929-95A2ED175F04}"/>
              </a:ext>
            </a:extLst>
          </p:cNvPr>
          <p:cNvSpPr txBox="1"/>
          <p:nvPr/>
        </p:nvSpPr>
        <p:spPr>
          <a:xfrm>
            <a:off x="2057399" y="124206"/>
            <a:ext cx="8677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r</a:t>
            </a:r>
            <a:r>
              <a:rPr lang="en-US" sz="2400" dirty="0">
                <a:latin typeface="Helvetica" pitchFamily="2" charset="0"/>
              </a:rPr>
              <a:t> = 0.2 g/cm3, T = 4000K =&gt; hot relatively dense nebular gas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1260B-C850-AD44-72E8-4D087B79FE6F}"/>
              </a:ext>
            </a:extLst>
          </p:cNvPr>
          <p:cNvSpPr txBox="1"/>
          <p:nvPr/>
        </p:nvSpPr>
        <p:spPr>
          <a:xfrm>
            <a:off x="3917583" y="581408"/>
            <a:ext cx="435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major species, &gt; 1 mole %, L &lt; 12 atoms</a:t>
            </a:r>
          </a:p>
        </p:txBody>
      </p:sp>
    </p:spTree>
    <p:extLst>
      <p:ext uri="{BB962C8B-B14F-4D97-AF65-F5344CB8AC3E}">
        <p14:creationId xmlns:p14="http://schemas.microsoft.com/office/powerpoint/2010/main" val="2740350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BFEC94-AF51-E960-5E8A-9CF635DA1C2A}"/>
              </a:ext>
            </a:extLst>
          </p:cNvPr>
          <p:cNvSpPr txBox="1"/>
          <p:nvPr/>
        </p:nvSpPr>
        <p:spPr>
          <a:xfrm>
            <a:off x="2209800" y="108857"/>
            <a:ext cx="8677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r</a:t>
            </a:r>
            <a:r>
              <a:rPr lang="en-US" sz="2400" dirty="0">
                <a:latin typeface="Helvetica" pitchFamily="2" charset="0"/>
              </a:rPr>
              <a:t> = 0.2 g/cm3, T = 4000K =&gt; hot relatively dense nebular gas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FEA21BC-DE2A-6DC5-FF6B-2FAC92D03009}"/>
              </a:ext>
            </a:extLst>
          </p:cNvPr>
          <p:cNvGraphicFramePr>
            <a:graphicFrameLocks/>
          </p:cNvGraphicFramePr>
          <p:nvPr/>
        </p:nvGraphicFramePr>
        <p:xfrm>
          <a:off x="185057" y="857250"/>
          <a:ext cx="11810999" cy="5891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DF26A3-CF46-ADCC-81AC-3D02D4F0F23A}"/>
              </a:ext>
            </a:extLst>
          </p:cNvPr>
          <p:cNvSpPr txBox="1"/>
          <p:nvPr/>
        </p:nvSpPr>
        <p:spPr>
          <a:xfrm>
            <a:off x="3917583" y="581408"/>
            <a:ext cx="5119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minor species, 1 &gt; x &lt; 0.1 mole %, L &lt; 12 atoms</a:t>
            </a:r>
          </a:p>
        </p:txBody>
      </p:sp>
    </p:spTree>
    <p:extLst>
      <p:ext uri="{BB962C8B-B14F-4D97-AF65-F5344CB8AC3E}">
        <p14:creationId xmlns:p14="http://schemas.microsoft.com/office/powerpoint/2010/main" val="775495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E9E0A53-7412-9C5B-D03A-5B027E208C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647"/>
          <a:stretch>
            <a:fillRect/>
          </a:stretch>
        </p:blipFill>
        <p:spPr>
          <a:xfrm>
            <a:off x="151044" y="2210015"/>
            <a:ext cx="4303558" cy="2971585"/>
          </a:xfrm>
          <a:prstGeom prst="rect">
            <a:avLst/>
          </a:prstGeom>
        </p:spPr>
      </p:pic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717C30F-2CD2-AC0F-3516-1730C13DF9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352"/>
          <a:stretch>
            <a:fillRect/>
          </a:stretch>
        </p:blipFill>
        <p:spPr>
          <a:xfrm>
            <a:off x="4960883" y="1303450"/>
            <a:ext cx="6953949" cy="5128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B18D2E-37AD-0E49-B893-5FD3E6E086A3}"/>
              </a:ext>
            </a:extLst>
          </p:cNvPr>
          <p:cNvSpPr txBox="1"/>
          <p:nvPr/>
        </p:nvSpPr>
        <p:spPr>
          <a:xfrm>
            <a:off x="1187669" y="5183070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Pressure (</a:t>
            </a:r>
            <a:r>
              <a:rPr lang="en-US" b="1" dirty="0" err="1"/>
              <a:t>kbars</a:t>
            </a:r>
            <a:r>
              <a:rPr lang="en-US" b="1" dirty="0"/>
              <a:t>)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EA0FD39-510B-16B8-DBAF-A8479BD1E831}"/>
              </a:ext>
            </a:extLst>
          </p:cNvPr>
          <p:cNvSpPr/>
          <p:nvPr/>
        </p:nvSpPr>
        <p:spPr>
          <a:xfrm flipH="1">
            <a:off x="4106541" y="4330262"/>
            <a:ext cx="336331" cy="851338"/>
          </a:xfrm>
          <a:prstGeom prst="leftBrace">
            <a:avLst>
              <a:gd name="adj1" fmla="val 8333"/>
              <a:gd name="adj2" fmla="val 5027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E271BAA5-0F3D-0BC6-80B8-F80A2A158F26}"/>
              </a:ext>
            </a:extLst>
          </p:cNvPr>
          <p:cNvSpPr/>
          <p:nvPr/>
        </p:nvSpPr>
        <p:spPr>
          <a:xfrm>
            <a:off x="4533713" y="1303450"/>
            <a:ext cx="427170" cy="4936645"/>
          </a:xfrm>
          <a:prstGeom prst="leftBrace">
            <a:avLst>
              <a:gd name="adj1" fmla="val 8333"/>
              <a:gd name="adj2" fmla="val 6986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EE841-48D6-F2BA-379B-4C7592382796}"/>
              </a:ext>
            </a:extLst>
          </p:cNvPr>
          <p:cNvSpPr txBox="1"/>
          <p:nvPr/>
        </p:nvSpPr>
        <p:spPr>
          <a:xfrm>
            <a:off x="1603648" y="164058"/>
            <a:ext cx="8984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Atmosphere composition (without H</a:t>
            </a:r>
            <a:r>
              <a:rPr lang="en-US" sz="2800" baseline="-25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 and H) along 4000K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94FDF-0C82-FE52-61E3-2B4D5DD450A7}"/>
              </a:ext>
            </a:extLst>
          </p:cNvPr>
          <p:cNvSpPr txBox="1"/>
          <p:nvPr/>
        </p:nvSpPr>
        <p:spPr>
          <a:xfrm>
            <a:off x="659219" y="1297172"/>
            <a:ext cx="323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Might be a key for observations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227E21-5F75-D0A0-8397-175754457CE0}"/>
              </a:ext>
            </a:extLst>
          </p:cNvPr>
          <p:cNvCxnSpPr>
            <a:cxnSpLocks/>
          </p:cNvCxnSpPr>
          <p:nvPr/>
        </p:nvCxnSpPr>
        <p:spPr>
          <a:xfrm>
            <a:off x="3434316" y="1676400"/>
            <a:ext cx="361507" cy="148147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5EACBA6-253A-A8F9-C711-6722C3416055}"/>
              </a:ext>
            </a:extLst>
          </p:cNvPr>
          <p:cNvSpPr txBox="1"/>
          <p:nvPr/>
        </p:nvSpPr>
        <p:spPr>
          <a:xfrm>
            <a:off x="867421" y="5552402"/>
            <a:ext cx="29343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@ </a:t>
            </a:r>
          </a:p>
          <a:p>
            <a:pPr algn="ctr"/>
            <a:r>
              <a:rPr lang="en-US" dirty="0"/>
              <a:t>atmosphere/magma ocean </a:t>
            </a:r>
          </a:p>
          <a:p>
            <a:pPr algn="ctr"/>
            <a:r>
              <a:rPr lang="en-US" dirty="0"/>
              <a:t>interface</a:t>
            </a:r>
          </a:p>
        </p:txBody>
      </p:sp>
    </p:spTree>
    <p:extLst>
      <p:ext uri="{BB962C8B-B14F-4D97-AF65-F5344CB8AC3E}">
        <p14:creationId xmlns:p14="http://schemas.microsoft.com/office/powerpoint/2010/main" val="1581968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EEE42E-9BD8-D39F-595E-6CA2351DC028}"/>
              </a:ext>
            </a:extLst>
          </p:cNvPr>
          <p:cNvSpPr txBox="1"/>
          <p:nvPr/>
        </p:nvSpPr>
        <p:spPr>
          <a:xfrm>
            <a:off x="1743847" y="0"/>
            <a:ext cx="8704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In the magma: Si speciation (=coordination) by O and 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9620C-DB5E-0AD5-BD4F-4BF0CAEA6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130" y="1717633"/>
            <a:ext cx="6970233" cy="3682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7007D4-9154-F5C2-DD56-1C98AC6F3C17}"/>
              </a:ext>
            </a:extLst>
          </p:cNvPr>
          <p:cNvSpPr txBox="1"/>
          <p:nvPr/>
        </p:nvSpPr>
        <p:spPr>
          <a:xfrm>
            <a:off x="5375589" y="5400020"/>
            <a:ext cx="174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 (g/cm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6D88F-C87B-DF99-11B9-FF9BD5E3EC8A}"/>
              </a:ext>
            </a:extLst>
          </p:cNvPr>
          <p:cNvSpPr txBox="1"/>
          <p:nvPr/>
        </p:nvSpPr>
        <p:spPr>
          <a:xfrm rot="16200000">
            <a:off x="2153244" y="2915548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Abundance (%)</a:t>
            </a:r>
          </a:p>
        </p:txBody>
      </p:sp>
    </p:spTree>
    <p:extLst>
      <p:ext uri="{BB962C8B-B14F-4D97-AF65-F5344CB8AC3E}">
        <p14:creationId xmlns:p14="http://schemas.microsoft.com/office/powerpoint/2010/main" val="1393866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</TotalTime>
  <Words>543</Words>
  <Application>Microsoft Macintosh PowerPoint</Application>
  <PresentationFormat>Widescreen</PresentationFormat>
  <Paragraphs>96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Helvetica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Razvan Caracas</dc:creator>
  <cp:lastModifiedBy>RAZVAN CARACAS</cp:lastModifiedBy>
  <cp:revision>97</cp:revision>
  <dcterms:created xsi:type="dcterms:W3CDTF">2025-06-17T08:15:33Z</dcterms:created>
  <dcterms:modified xsi:type="dcterms:W3CDTF">2026-04-01T09:13:33Z</dcterms:modified>
</cp:coreProperties>
</file>